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3" r:id="rId4"/>
  </p:sldMasterIdLst>
  <p:notesMasterIdLst>
    <p:notesMasterId r:id="rId26"/>
  </p:notesMasterIdLst>
  <p:handoutMasterIdLst>
    <p:handoutMasterId r:id="rId27"/>
  </p:handoutMasterIdLst>
  <p:sldIdLst>
    <p:sldId id="383" r:id="rId5"/>
    <p:sldId id="384" r:id="rId6"/>
    <p:sldId id="385" r:id="rId7"/>
    <p:sldId id="386" r:id="rId8"/>
    <p:sldId id="387" r:id="rId9"/>
    <p:sldId id="388" r:id="rId10"/>
    <p:sldId id="389" r:id="rId11"/>
    <p:sldId id="266" r:id="rId12"/>
    <p:sldId id="267" r:id="rId13"/>
    <p:sldId id="268" r:id="rId14"/>
    <p:sldId id="271" r:id="rId15"/>
    <p:sldId id="344" r:id="rId16"/>
    <p:sldId id="343" r:id="rId17"/>
    <p:sldId id="346" r:id="rId18"/>
    <p:sldId id="390" r:id="rId19"/>
    <p:sldId id="392" r:id="rId20"/>
    <p:sldId id="391" r:id="rId21"/>
    <p:sldId id="397" r:id="rId22"/>
    <p:sldId id="394" r:id="rId23"/>
    <p:sldId id="395" r:id="rId24"/>
    <p:sldId id="345" r:id="rId2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E38"/>
    <a:srgbClr val="5F5344"/>
    <a:srgbClr val="FAD4B1"/>
    <a:srgbClr val="CEAC83"/>
    <a:srgbClr val="2C2921"/>
    <a:srgbClr val="A68154"/>
    <a:srgbClr val="403426"/>
    <a:srgbClr val="604E35"/>
    <a:srgbClr val="CEA56F"/>
    <a:srgbClr val="BEA4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7FE1F-F7FC-4721-B8F3-CFE28E181C8D}" v="1347" dt="2024-04-30T01:34:42.390"/>
    <p1510:client id="{0D97A827-0F74-55FC-4A3E-1683DA1D17F4}" v="10" dt="2024-04-30T00:10:44.166"/>
    <p1510:client id="{3C222B41-84F2-1049-8B4B-DD7BA1DA40A8}" v="59" dt="2024-04-30T01:13:26.978"/>
    <p1510:client id="{6A1B33C9-5F8E-35B0-DA18-BFA81061D509}" v="435" dt="2024-04-30T00:01:44.073"/>
    <p1510:client id="{FC8FECF3-9295-A5C2-1D5A-EB47592CD9D1}" v="45" dt="2024-04-30T03:42:53.695"/>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4" autoAdjust="0"/>
    <p:restoredTop sz="91680" autoAdjust="0"/>
  </p:normalViewPr>
  <p:slideViewPr>
    <p:cSldViewPr>
      <p:cViewPr varScale="1">
        <p:scale>
          <a:sx n="98" d="100"/>
          <a:sy n="98" d="100"/>
        </p:scale>
        <p:origin x="1544"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1174EA91-0D82-4211-BF7E-02BB16428B26}">
      <dgm:prSet phldrT="[Text]"/>
      <dgm:spPr/>
      <dgm:t>
        <a:bodyPr/>
        <a:lstStyle/>
        <a:p>
          <a:r>
            <a:rPr lang="en-US" dirty="0"/>
            <a:t>Sai Kadambari</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a:t>David Akers</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a:t>Gregg Rich</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a:t>Brian </a:t>
          </a:r>
          <a:r>
            <a:rPr lang="en-US" dirty="0" err="1"/>
            <a:t>Monter</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6A37A32-4FDB-4160-8224-649A61B9B7FA}">
      <dgm:prSet phldrT="[Text]"/>
      <dgm:spPr/>
      <dgm:t>
        <a:bodyPr/>
        <a:lstStyle/>
        <a:p>
          <a:r>
            <a:rPr lang="en-US" dirty="0"/>
            <a:t>Sean Lam</a:t>
          </a:r>
          <a:br>
            <a:rPr lang="en-US" dirty="0"/>
          </a:br>
          <a:r>
            <a:rPr lang="en-US" dirty="0"/>
            <a:t>Scrum Master</a:t>
          </a:r>
        </a:p>
      </dgm:t>
    </dgm:pt>
    <dgm:pt modelId="{B8DCDEB4-DADC-41EF-B582-800BCBDD8234}" type="sibTrans" cxnId="{261139F4-D2EA-421C-B10D-3618FDDE855E}">
      <dgm:prSet/>
      <dgm:spPr/>
      <dgm:t>
        <a:bodyPr/>
        <a:lstStyle/>
        <a:p>
          <a:endParaRPr lang="en-US"/>
        </a:p>
      </dgm:t>
    </dgm:pt>
    <dgm:pt modelId="{FBC227AB-04B5-4E02-B9C8-CE059397AE6F}" type="parTrans" cxnId="{261139F4-D2EA-421C-B10D-3618FDDE855E}">
      <dgm:prSet/>
      <dgm:spPr/>
      <dgm:t>
        <a:bodyPr/>
        <a:lstStyle/>
        <a:p>
          <a:endParaRPr lang="en-US"/>
        </a:p>
      </dgm:t>
    </dgm:pt>
    <dgm:pt modelId="{EF1FAB9C-EEAC-458E-8DA1-803B62CC2AD6}">
      <dgm:prSet phldrT="[Text]"/>
      <dgm:spPr/>
      <dgm:t>
        <a:bodyPr/>
        <a:lstStyle/>
        <a:p>
          <a:r>
            <a:rPr lang="en-US" dirty="0"/>
            <a:t>Ashley </a:t>
          </a:r>
          <a:r>
            <a:rPr lang="en-US" dirty="0" err="1"/>
            <a:t>Atzingen</a:t>
          </a:r>
          <a:br>
            <a:rPr lang="en-US" dirty="0"/>
          </a:br>
          <a:r>
            <a:rPr lang="en-US" dirty="0"/>
            <a:t>Developer</a:t>
          </a:r>
        </a:p>
      </dgm:t>
    </dgm:pt>
    <dgm:pt modelId="{12B3D08B-F07A-467F-978D-FE9E79E11867}" type="sibTrans" cxnId="{F766B632-7857-4A52-8280-79E5D455DB77}">
      <dgm:prSet/>
      <dgm:spPr/>
      <dgm:t>
        <a:bodyPr/>
        <a:lstStyle/>
        <a:p>
          <a:endParaRPr lang="en-US"/>
        </a:p>
      </dgm:t>
    </dgm:pt>
    <dgm:pt modelId="{A65EAEA3-2485-44BD-8A01-991658150C1F}" type="parTrans" cxnId="{F766B632-7857-4A52-8280-79E5D455DB77}">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6">
        <dgm:presLayoutVars>
          <dgm:bulletEnabled val="1"/>
        </dgm:presLayoutVars>
      </dgm:prSet>
      <dgm:spPr/>
    </dgm:pt>
    <dgm:pt modelId="{6E967490-2437-3F4A-A798-BD218DFE5C93}" type="pres">
      <dgm:prSet presAssocID="{E6A37A32-4FDB-4160-8224-649A61B9B7FA}" presName="rect1" presStyleLbl="alignImgPlace1" presStyleIdx="0" presStyleCnt="6"/>
      <dgm:spPr>
        <a:blipFill>
          <a:blip xmlns:r="http://schemas.openxmlformats.org/officeDocument/2006/relationships" r:embed="rId1"/>
          <a:srcRect/>
          <a:stretch>
            <a:fillRect l="-17000" r="-17000"/>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6">
        <dgm:presLayoutVars>
          <dgm:bulletEnabled val="1"/>
        </dgm:presLayoutVars>
      </dgm:prSet>
      <dgm:spPr/>
    </dgm:pt>
    <dgm:pt modelId="{A7746AFA-A97F-D34B-B3F2-FC3DA5276430}" type="pres">
      <dgm:prSet presAssocID="{FF6720FC-D597-4E8B-8DED-B5175774475A}" presName="rect1" presStyleLbl="alignImgPlace1" presStyleIdx="1" presStyleCnt="6"/>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6">
        <dgm:presLayoutVars>
          <dgm:bulletEnabled val="1"/>
        </dgm:presLayoutVars>
      </dgm:prSet>
      <dgm:spPr/>
    </dgm:pt>
    <dgm:pt modelId="{415E2E1A-8975-1545-B2E2-ADEE8ECD532B}" type="pres">
      <dgm:prSet presAssocID="{BC3DC443-B727-4059-B20A-21E8B4F9D7C0}" presName="rect1" presStyleLbl="alignImgPlace1" presStyleIdx="2" presStyleCnt="6"/>
      <dgm:spPr>
        <a:blipFill>
          <a:blip xmlns:r="http://schemas.openxmlformats.org/officeDocument/2006/relationships" r:embed="rId2"/>
          <a:srcRect/>
          <a:stretch>
            <a:fillRect/>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6">
        <dgm:presLayoutVars>
          <dgm:bulletEnabled val="1"/>
        </dgm:presLayoutVars>
      </dgm:prSet>
      <dgm:spPr/>
    </dgm:pt>
    <dgm:pt modelId="{C350E6CF-EC7D-F146-8083-F9C847C26375}" type="pres">
      <dgm:prSet presAssocID="{1D280BCA-5803-431E-982A-6F36D343DF82}" presName="rect1" presStyleLbl="alignImgPlace1" presStyleIdx="3" presStyleCnt="6"/>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6">
        <dgm:presLayoutVars>
          <dgm:bulletEnabled val="1"/>
        </dgm:presLayoutVars>
      </dgm:prSet>
      <dgm:spPr/>
    </dgm:pt>
    <dgm:pt modelId="{568831B3-0A53-1B4A-A5BF-9971DEFE168F}" type="pres">
      <dgm:prSet presAssocID="{1174EA91-0D82-4211-BF7E-02BB16428B26}" presName="rect1" presStyleLbl="alignImgPlace1" presStyleIdx="4" presStyleCnt="6"/>
      <dgm:spPr>
        <a:blipFill>
          <a:blip xmlns:r="http://schemas.openxmlformats.org/officeDocument/2006/relationships" r:embed="rId3" cstate="email">
            <a:extLst>
              <a:ext uri="{28A0092B-C50C-407E-A947-70E740481C1C}">
                <a14:useLocalDpi xmlns:a14="http://schemas.microsoft.com/office/drawing/2010/main" val="0"/>
              </a:ext>
            </a:extLst>
          </a:blip>
          <a:srcRect/>
          <a:stretch>
            <a:fillRect t="-8000" b="-8000"/>
          </a:stretch>
        </a:blipFill>
      </dgm:spPr>
    </dgm:pt>
    <dgm:pt modelId="{726B1FCA-E57D-4A4E-BB3A-99DDAFA4E921}" type="pres">
      <dgm:prSet presAssocID="{914F4B16-3AEF-420B-97E1-F685172A44F6}" presName="sibTrans" presStyleCnt="0"/>
      <dgm:spPr/>
    </dgm:pt>
    <dgm:pt modelId="{290A4CD6-F00B-654E-9B07-F21CB012D1F4}" type="pres">
      <dgm:prSet presAssocID="{EF1FAB9C-EEAC-458E-8DA1-803B62CC2AD6}" presName="composite" presStyleCnt="0"/>
      <dgm:spPr/>
    </dgm:pt>
    <dgm:pt modelId="{1AF4C48C-CBAD-C741-A742-31253FC8B30B}" type="pres">
      <dgm:prSet presAssocID="{EF1FAB9C-EEAC-458E-8DA1-803B62CC2AD6}" presName="rect2" presStyleLbl="revTx" presStyleIdx="5" presStyleCnt="6">
        <dgm:presLayoutVars>
          <dgm:bulletEnabled val="1"/>
        </dgm:presLayoutVars>
      </dgm:prSet>
      <dgm:spPr/>
    </dgm:pt>
    <dgm:pt modelId="{1950220D-D2AA-D041-AEBA-E6117BA4553E}" type="pres">
      <dgm:prSet presAssocID="{EF1FAB9C-EEAC-458E-8DA1-803B62CC2AD6}" presName="rect1" presStyleLbl="alignImgPlace1" presStyleIdx="5" presStyleCnt="6"/>
      <dgm:spPr/>
    </dgm:pt>
  </dgm:ptLst>
  <dgm:cxnLst>
    <dgm:cxn modelId="{54A7D819-0BAA-4BC9-8C81-857D6CA9817A}" srcId="{D7A0C5FB-E74F-4374-9A21-094842ECF9B3}" destId="{1D280BCA-5803-431E-982A-6F36D343DF82}" srcOrd="3" destOrd="0" parTransId="{17BC456C-F22D-455F-AC35-12A31BD72800}" sibTransId="{1D1CA476-61C3-4E6F-A3A4-6E78DB6AFFC8}"/>
    <dgm:cxn modelId="{3F1D161C-59CC-5446-81F3-AEA39CA90783}" type="presOf" srcId="{EF1FAB9C-EEAC-458E-8DA1-803B62CC2AD6}" destId="{1AF4C48C-CBAD-C741-A742-31253FC8B30B}" srcOrd="0" destOrd="0" presId="urn:microsoft.com/office/officeart/2008/layout/PictureGrid"/>
    <dgm:cxn modelId="{F766B632-7857-4A52-8280-79E5D455DB77}" srcId="{D7A0C5FB-E74F-4374-9A21-094842ECF9B3}" destId="{EF1FAB9C-EEAC-458E-8DA1-803B62CC2AD6}" srcOrd="5" destOrd="0" parTransId="{A65EAEA3-2485-44BD-8A01-991658150C1F}" sibTransId="{12B3D08B-F07A-467F-978D-FE9E79E11867}"/>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 modelId="{573CBED9-5270-BA41-96CF-0CF54046EBBE}" type="presParOf" srcId="{E813D4AE-408A-DC4D-979B-E48C39BA6864}" destId="{726B1FCA-E57D-4A4E-BB3A-99DDAFA4E921}" srcOrd="9" destOrd="0" presId="urn:microsoft.com/office/officeart/2008/layout/PictureGrid"/>
    <dgm:cxn modelId="{4A7FDD12-C41F-C548-803E-11D271104BB3}" type="presParOf" srcId="{E813D4AE-408A-DC4D-979B-E48C39BA6864}" destId="{290A4CD6-F00B-654E-9B07-F21CB012D1F4}" srcOrd="10" destOrd="0" presId="urn:microsoft.com/office/officeart/2008/layout/PictureGrid"/>
    <dgm:cxn modelId="{8995ECE5-A322-D846-98C6-6939B5B14B05}" type="presParOf" srcId="{290A4CD6-F00B-654E-9B07-F21CB012D1F4}" destId="{1AF4C48C-CBAD-C741-A742-31253FC8B30B}" srcOrd="0" destOrd="0" presId="urn:microsoft.com/office/officeart/2008/layout/PictureGrid"/>
    <dgm:cxn modelId="{FEF46493-7E1E-EA4F-B562-47E0AEE7E586}" type="presParOf" srcId="{290A4CD6-F00B-654E-9B07-F21CB012D1F4}" destId="{1950220D-D2AA-D041-AEBA-E6117BA4553E}"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B70EB-A81A-4095-9DB9-90C355F8C35A}"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FD197129-1981-406B-B59D-CC0728407B32}">
      <dgm:prSet phldrT="[Text]" phldr="0"/>
      <dgm:spPr>
        <a:xfrm>
          <a:off x="9830" y="661332"/>
          <a:ext cx="2930447" cy="1080000"/>
        </a:xfrm>
        <a:prstGeom prst="chevron">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rtl="0">
            <a:buNone/>
          </a:pPr>
          <a:r>
            <a:rPr lang="en-US" dirty="0">
              <a:solidFill>
                <a:sysClr val="window" lastClr="FFFFFF"/>
              </a:solidFill>
              <a:latin typeface="Calibri"/>
              <a:ea typeface="+mn-ea"/>
              <a:cs typeface="+mn-cs"/>
            </a:rPr>
            <a:t> Identifiers</a:t>
          </a:r>
          <a:endParaRPr lang="en-US" dirty="0">
            <a:solidFill>
              <a:sysClr val="window" lastClr="FFFFFF"/>
            </a:solidFill>
            <a:latin typeface="Aptos" panose="020B0004020202020204"/>
            <a:ea typeface="+mn-ea"/>
            <a:cs typeface="+mn-cs"/>
          </a:endParaRPr>
        </a:p>
      </dgm:t>
    </dgm:pt>
    <dgm:pt modelId="{F3627FAF-FA96-4D76-824B-48C152B38619}" type="parTrans" cxnId="{77B028AB-1916-426E-9336-BC44551F9A16}">
      <dgm:prSet/>
      <dgm:spPr/>
      <dgm:t>
        <a:bodyPr/>
        <a:lstStyle/>
        <a:p>
          <a:endParaRPr lang="en-US"/>
        </a:p>
      </dgm:t>
    </dgm:pt>
    <dgm:pt modelId="{8B1EF1AF-39F2-4BEE-9693-ED03D0308E42}" type="sibTrans" cxnId="{77B028AB-1916-426E-9336-BC44551F9A16}">
      <dgm:prSet/>
      <dgm:spPr/>
      <dgm:t>
        <a:bodyPr/>
        <a:lstStyle/>
        <a:p>
          <a:endParaRPr lang="en-US"/>
        </a:p>
      </dgm:t>
    </dgm:pt>
    <dgm:pt modelId="{564F4CEF-12F2-4D85-99A1-D4CFAA283C62}">
      <dgm:prSet phldrT="[Text]" phldr="0"/>
      <dgm:spPr>
        <a:xfrm>
          <a:off x="9830"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Part ID</a:t>
          </a:r>
          <a:endParaRPr lang="en-US" dirty="0">
            <a:solidFill>
              <a:sysClr val="windowText" lastClr="000000">
                <a:hueOff val="0"/>
                <a:satOff val="0"/>
                <a:lumOff val="0"/>
                <a:alphaOff val="0"/>
              </a:sysClr>
            </a:solidFill>
            <a:latin typeface="Aptos" panose="020B0004020202020204"/>
            <a:ea typeface="+mn-ea"/>
            <a:cs typeface="+mn-cs"/>
          </a:endParaRPr>
        </a:p>
      </dgm:t>
    </dgm:pt>
    <dgm:pt modelId="{5C88E65D-4923-4C66-9DA6-DA369D9B9D35}" type="parTrans" cxnId="{875B9F68-E845-4445-AF60-30FBA7A543BC}">
      <dgm:prSet/>
      <dgm:spPr/>
      <dgm:t>
        <a:bodyPr/>
        <a:lstStyle/>
        <a:p>
          <a:endParaRPr lang="en-US"/>
        </a:p>
      </dgm:t>
    </dgm:pt>
    <dgm:pt modelId="{DA66B177-FB6F-4353-8369-E1D856996124}" type="sibTrans" cxnId="{875B9F68-E845-4445-AF60-30FBA7A543BC}">
      <dgm:prSet/>
      <dgm:spPr/>
      <dgm:t>
        <a:bodyPr/>
        <a:lstStyle/>
        <a:p>
          <a:endParaRPr lang="en-US"/>
        </a:p>
      </dgm:t>
    </dgm:pt>
    <dgm:pt modelId="{28FB2EC8-1866-4E6D-B6D2-38FBFC35BF11}">
      <dgm:prSet phldrT="[Text]" phldr="0"/>
      <dgm:spPr>
        <a:xfrm>
          <a:off x="9830"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PCS Hunter ID</a:t>
          </a:r>
          <a:endParaRPr lang="en-US" dirty="0">
            <a:solidFill>
              <a:sysClr val="windowText" lastClr="000000">
                <a:hueOff val="0"/>
                <a:satOff val="0"/>
                <a:lumOff val="0"/>
                <a:alphaOff val="0"/>
              </a:sysClr>
            </a:solidFill>
            <a:latin typeface="Aptos" panose="020B0004020202020204"/>
            <a:ea typeface="+mn-ea"/>
            <a:cs typeface="+mn-cs"/>
          </a:endParaRPr>
        </a:p>
      </dgm:t>
    </dgm:pt>
    <dgm:pt modelId="{64266320-BBEC-4C67-A779-4C139E3563BF}" type="parTrans" cxnId="{2554C0C2-259F-46E7-8E16-FC8C998A39AB}">
      <dgm:prSet/>
      <dgm:spPr/>
      <dgm:t>
        <a:bodyPr/>
        <a:lstStyle/>
        <a:p>
          <a:endParaRPr lang="en-US"/>
        </a:p>
      </dgm:t>
    </dgm:pt>
    <dgm:pt modelId="{B251CA44-0D74-45A8-BC11-983F39D8E860}" type="sibTrans" cxnId="{2554C0C2-259F-46E7-8E16-FC8C998A39AB}">
      <dgm:prSet/>
      <dgm:spPr/>
      <dgm:t>
        <a:bodyPr/>
        <a:lstStyle/>
        <a:p>
          <a:endParaRPr lang="en-US"/>
        </a:p>
      </dgm:t>
    </dgm:pt>
    <dgm:pt modelId="{EB8A3D38-691B-417A-990B-D44A59FCC2C9}">
      <dgm:prSet phldrT="[Text]" phldr="0"/>
      <dgm:spPr>
        <a:xfrm>
          <a:off x="9830"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AOU Number</a:t>
          </a:r>
        </a:p>
      </dgm:t>
    </dgm:pt>
    <dgm:pt modelId="{E8B9271E-A873-492B-92D7-90D47BA2D542}" type="parTrans" cxnId="{BE1448FF-6670-4924-8BC9-8CBC40E12A76}">
      <dgm:prSet/>
      <dgm:spPr/>
      <dgm:t>
        <a:bodyPr/>
        <a:lstStyle/>
        <a:p>
          <a:endParaRPr lang="en-US"/>
        </a:p>
      </dgm:t>
    </dgm:pt>
    <dgm:pt modelId="{B77FE10C-452A-4767-AAF9-9D4279CBE2A5}" type="sibTrans" cxnId="{BE1448FF-6670-4924-8BC9-8CBC40E12A76}">
      <dgm:prSet/>
      <dgm:spPr/>
      <dgm:t>
        <a:bodyPr/>
        <a:lstStyle/>
        <a:p>
          <a:endParaRPr lang="en-US"/>
        </a:p>
      </dgm:t>
    </dgm:pt>
    <dgm:pt modelId="{DCCADCFB-EC26-4665-A745-21B5DB7CA7E1}">
      <dgm:prSet phldrT="[Text]" phldr="0"/>
      <dgm:spPr>
        <a:xfrm>
          <a:off x="2724277" y="661332"/>
          <a:ext cx="2930447" cy="1080000"/>
        </a:xfrm>
        <a:prstGeom prst="chevron">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rtl="0">
            <a:buNone/>
          </a:pPr>
          <a:r>
            <a:rPr lang="en-US" dirty="0">
              <a:solidFill>
                <a:sysClr val="window" lastClr="FFFFFF"/>
              </a:solidFill>
              <a:latin typeface="Calibri"/>
              <a:ea typeface="+mn-ea"/>
              <a:cs typeface="+mn-cs"/>
            </a:rPr>
            <a:t> Temporal</a:t>
          </a:r>
          <a:endParaRPr lang="en-US" dirty="0">
            <a:solidFill>
              <a:sysClr val="window" lastClr="FFFFFF"/>
            </a:solidFill>
            <a:latin typeface="Aptos" panose="020B0004020202020204"/>
            <a:ea typeface="+mn-ea"/>
            <a:cs typeface="+mn-cs"/>
          </a:endParaRPr>
        </a:p>
      </dgm:t>
    </dgm:pt>
    <dgm:pt modelId="{39D2B62E-60FB-4177-AC9B-6C90190F56B5}" type="parTrans" cxnId="{F578B251-1D8C-4154-90C7-6BAD6A4C03F0}">
      <dgm:prSet/>
      <dgm:spPr/>
      <dgm:t>
        <a:bodyPr/>
        <a:lstStyle/>
        <a:p>
          <a:endParaRPr lang="en-US"/>
        </a:p>
      </dgm:t>
    </dgm:pt>
    <dgm:pt modelId="{D59FF0EB-DA76-469F-829F-1F3B06B25D8B}" type="sibTrans" cxnId="{F578B251-1D8C-4154-90C7-6BAD6A4C03F0}">
      <dgm:prSet/>
      <dgm:spPr/>
      <dgm:t>
        <a:bodyPr/>
        <a:lstStyle/>
        <a:p>
          <a:endParaRPr lang="en-US"/>
        </a:p>
      </dgm:t>
    </dgm:pt>
    <dgm:pt modelId="{65BBF360-EA5F-4BB4-978A-7D2FDDF1563D}">
      <dgm:prSet phldrT="[Text]" phldr="0"/>
      <dgm:spPr>
        <a:xfrm>
          <a:off x="2724277"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Season</a:t>
          </a:r>
          <a:endParaRPr lang="en-US" dirty="0">
            <a:solidFill>
              <a:sysClr val="windowText" lastClr="000000">
                <a:hueOff val="0"/>
                <a:satOff val="0"/>
                <a:lumOff val="0"/>
                <a:alphaOff val="0"/>
              </a:sysClr>
            </a:solidFill>
            <a:latin typeface="Aptos" panose="020B0004020202020204"/>
            <a:ea typeface="+mn-ea"/>
            <a:cs typeface="+mn-cs"/>
          </a:endParaRPr>
        </a:p>
      </dgm:t>
    </dgm:pt>
    <dgm:pt modelId="{C1B29638-E63A-4C77-A81A-AC183B954BFE}" type="parTrans" cxnId="{E908E41A-3552-4453-A683-ED6975D26317}">
      <dgm:prSet/>
      <dgm:spPr/>
      <dgm:t>
        <a:bodyPr/>
        <a:lstStyle/>
        <a:p>
          <a:endParaRPr lang="en-US"/>
        </a:p>
      </dgm:t>
    </dgm:pt>
    <dgm:pt modelId="{9BDF5EB8-2D00-4116-BD0A-F6DF782B571B}" type="sibTrans" cxnId="{E908E41A-3552-4453-A683-ED6975D26317}">
      <dgm:prSet/>
      <dgm:spPr/>
      <dgm:t>
        <a:bodyPr/>
        <a:lstStyle/>
        <a:p>
          <a:endParaRPr lang="en-US"/>
        </a:p>
      </dgm:t>
    </dgm:pt>
    <dgm:pt modelId="{FBD889AC-8AC4-42BE-9316-994CB40D6ADD}">
      <dgm:prSet phldrT="[Text]" phldr="0"/>
      <dgm:spPr>
        <a:xfrm>
          <a:off x="2724277"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Harvest Year</a:t>
          </a:r>
          <a:endParaRPr lang="en-US" dirty="0">
            <a:solidFill>
              <a:sysClr val="windowText" lastClr="000000">
                <a:hueOff val="0"/>
                <a:satOff val="0"/>
                <a:lumOff val="0"/>
                <a:alphaOff val="0"/>
              </a:sysClr>
            </a:solidFill>
            <a:latin typeface="Aptos" panose="020B0004020202020204"/>
            <a:ea typeface="+mn-ea"/>
            <a:cs typeface="+mn-cs"/>
          </a:endParaRPr>
        </a:p>
      </dgm:t>
    </dgm:pt>
    <dgm:pt modelId="{5BF0F698-CE55-40E8-A63D-1E473F2BEA34}" type="parTrans" cxnId="{88C7C41B-8315-4DD2-BA7B-86ABE5463850}">
      <dgm:prSet/>
      <dgm:spPr/>
      <dgm:t>
        <a:bodyPr/>
        <a:lstStyle/>
        <a:p>
          <a:endParaRPr lang="en-US"/>
        </a:p>
      </dgm:t>
    </dgm:pt>
    <dgm:pt modelId="{BBBC8C54-8585-4CCE-8755-C58C7D054117}" type="sibTrans" cxnId="{88C7C41B-8315-4DD2-BA7B-86ABE5463850}">
      <dgm:prSet/>
      <dgm:spPr/>
      <dgm:t>
        <a:bodyPr/>
        <a:lstStyle/>
        <a:p>
          <a:endParaRPr lang="en-US"/>
        </a:p>
      </dgm:t>
    </dgm:pt>
    <dgm:pt modelId="{6B8C1C01-0019-4A01-814A-9BCB64364A0F}">
      <dgm:prSet phldrT="[Text]" phldr="0"/>
      <dgm:spPr>
        <a:xfrm>
          <a:off x="2724277"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Harvest Month</a:t>
          </a:r>
        </a:p>
      </dgm:t>
    </dgm:pt>
    <dgm:pt modelId="{1E4FDC5A-3D0A-4A87-BF7E-6BE9B97038D8}" type="parTrans" cxnId="{D25C440B-558C-4F2B-B815-9C3BBA750113}">
      <dgm:prSet/>
      <dgm:spPr/>
      <dgm:t>
        <a:bodyPr/>
        <a:lstStyle/>
        <a:p>
          <a:endParaRPr lang="en-US"/>
        </a:p>
      </dgm:t>
    </dgm:pt>
    <dgm:pt modelId="{DC6DE964-E1C9-44A3-B9F8-7A37FBFE1B11}" type="sibTrans" cxnId="{D25C440B-558C-4F2B-B815-9C3BBA750113}">
      <dgm:prSet/>
      <dgm:spPr/>
      <dgm:t>
        <a:bodyPr/>
        <a:lstStyle/>
        <a:p>
          <a:endParaRPr lang="en-US"/>
        </a:p>
      </dgm:t>
    </dgm:pt>
    <dgm:pt modelId="{D2F01DC6-FFA0-478C-9FD4-53552A7A344A}">
      <dgm:prSet phldrT="[Text]" phldr="0"/>
      <dgm:spPr>
        <a:xfrm>
          <a:off x="5438725" y="661332"/>
          <a:ext cx="2930447" cy="1080000"/>
        </a:xfrm>
        <a:prstGeom prst="chevron">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rtl="0">
            <a:buNone/>
          </a:pPr>
          <a:r>
            <a:rPr lang="en-US" dirty="0">
              <a:solidFill>
                <a:sysClr val="window" lastClr="FFFFFF"/>
              </a:solidFill>
              <a:latin typeface="Calibri"/>
              <a:ea typeface="+mn-ea"/>
              <a:cs typeface="+mn-cs"/>
            </a:rPr>
            <a:t> Spatial</a:t>
          </a:r>
          <a:endParaRPr lang="en-US" dirty="0">
            <a:solidFill>
              <a:sysClr val="window" lastClr="FFFFFF"/>
            </a:solidFill>
            <a:latin typeface="Aptos" panose="020B0004020202020204"/>
            <a:ea typeface="+mn-ea"/>
            <a:cs typeface="+mn-cs"/>
          </a:endParaRPr>
        </a:p>
      </dgm:t>
    </dgm:pt>
    <dgm:pt modelId="{F96F4F1B-588E-4437-BB68-1ACFDAC101B8}" type="parTrans" cxnId="{7C999C4B-14B2-415D-902B-8E33C4CE77AA}">
      <dgm:prSet/>
      <dgm:spPr/>
      <dgm:t>
        <a:bodyPr/>
        <a:lstStyle/>
        <a:p>
          <a:endParaRPr lang="en-US"/>
        </a:p>
      </dgm:t>
    </dgm:pt>
    <dgm:pt modelId="{7D04873D-754A-47FB-82C5-F4F68A162125}" type="sibTrans" cxnId="{7C999C4B-14B2-415D-902B-8E33C4CE77AA}">
      <dgm:prSet/>
      <dgm:spPr/>
      <dgm:t>
        <a:bodyPr/>
        <a:lstStyle/>
        <a:p>
          <a:endParaRPr lang="en-US"/>
        </a:p>
      </dgm:t>
    </dgm:pt>
    <dgm:pt modelId="{BE017DA5-D741-4491-A058-31472D005006}">
      <dgm:prSet phldr="0"/>
      <dgm:spPr>
        <a:xfrm>
          <a:off x="5438725"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Flyway Name</a:t>
          </a:r>
        </a:p>
      </dgm:t>
    </dgm:pt>
    <dgm:pt modelId="{F2D88426-5CC7-4E5F-9E3B-003D494DB6D2}" type="parTrans" cxnId="{422C495F-8895-4634-A459-FFF72D282B0C}">
      <dgm:prSet/>
      <dgm:spPr/>
      <dgm:t>
        <a:bodyPr/>
        <a:lstStyle/>
        <a:p>
          <a:endParaRPr lang="en-US"/>
        </a:p>
      </dgm:t>
    </dgm:pt>
    <dgm:pt modelId="{229DAEB7-0DD5-49C5-99C1-7FAAED7D9E65}" type="sibTrans" cxnId="{422C495F-8895-4634-A459-FFF72D282B0C}">
      <dgm:prSet/>
      <dgm:spPr/>
      <dgm:t>
        <a:bodyPr/>
        <a:lstStyle/>
        <a:p>
          <a:endParaRPr lang="en-US"/>
        </a:p>
      </dgm:t>
    </dgm:pt>
    <dgm:pt modelId="{D95E551F-E56A-4F13-A8B7-8682D0C9E26E}">
      <dgm:prSet phldr="0"/>
      <dgm:spPr>
        <a:xfrm>
          <a:off x="9830"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Species Name</a:t>
          </a:r>
          <a:endParaRPr lang="en-US" dirty="0">
            <a:solidFill>
              <a:sysClr val="windowText" lastClr="000000">
                <a:hueOff val="0"/>
                <a:satOff val="0"/>
                <a:lumOff val="0"/>
                <a:alphaOff val="0"/>
              </a:sysClr>
            </a:solidFill>
            <a:latin typeface="Aptos" panose="020B0004020202020204"/>
            <a:ea typeface="+mn-ea"/>
            <a:cs typeface="+mn-cs"/>
          </a:endParaRPr>
        </a:p>
      </dgm:t>
    </dgm:pt>
    <dgm:pt modelId="{B2ACB702-57F8-4FE0-8023-377346A53012}" type="parTrans" cxnId="{4429F7C7-298F-460D-895C-6EC44DCB49BF}">
      <dgm:prSet/>
      <dgm:spPr/>
      <dgm:t>
        <a:bodyPr/>
        <a:lstStyle/>
        <a:p>
          <a:endParaRPr lang="en-US"/>
        </a:p>
      </dgm:t>
    </dgm:pt>
    <dgm:pt modelId="{EAC4D22F-F565-4CB1-8138-D392BD881300}" type="sibTrans" cxnId="{4429F7C7-298F-460D-895C-6EC44DCB49BF}">
      <dgm:prSet/>
      <dgm:spPr/>
      <dgm:t>
        <a:bodyPr/>
        <a:lstStyle/>
        <a:p>
          <a:endParaRPr lang="en-US"/>
        </a:p>
      </dgm:t>
    </dgm:pt>
    <dgm:pt modelId="{207740F4-C988-43A4-88EB-7DD8655FA6E0}">
      <dgm:prSet phldr="0"/>
      <dgm:spPr>
        <a:xfrm>
          <a:off x="9830"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Species Code</a:t>
          </a:r>
        </a:p>
      </dgm:t>
    </dgm:pt>
    <dgm:pt modelId="{79C29993-0024-49A7-B512-E745FADEE779}" type="parTrans" cxnId="{C9A96C1E-0DD1-4377-BFEC-558FE8E72E09}">
      <dgm:prSet/>
      <dgm:spPr/>
      <dgm:t>
        <a:bodyPr/>
        <a:lstStyle/>
        <a:p>
          <a:endParaRPr lang="en-US"/>
        </a:p>
      </dgm:t>
    </dgm:pt>
    <dgm:pt modelId="{4C9976FD-8811-4755-AE6C-C59124FDC09C}" type="sibTrans" cxnId="{C9A96C1E-0DD1-4377-BFEC-558FE8E72E09}">
      <dgm:prSet/>
      <dgm:spPr/>
      <dgm:t>
        <a:bodyPr/>
        <a:lstStyle/>
        <a:p>
          <a:endParaRPr lang="en-US"/>
        </a:p>
      </dgm:t>
    </dgm:pt>
    <dgm:pt modelId="{0D370B86-6D5D-49D9-A974-CDDAA308C77B}">
      <dgm:prSet phldr="0"/>
      <dgm:spPr>
        <a:xfrm>
          <a:off x="5438725"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State Code</a:t>
          </a:r>
        </a:p>
      </dgm:t>
    </dgm:pt>
    <dgm:pt modelId="{522F857E-CE40-4A7A-B236-553147C295B9}" type="parTrans" cxnId="{5A23B3A6-947B-4A40-B088-FBE4DD3D1BB3}">
      <dgm:prSet/>
      <dgm:spPr/>
      <dgm:t>
        <a:bodyPr/>
        <a:lstStyle/>
        <a:p>
          <a:endParaRPr lang="en-US"/>
        </a:p>
      </dgm:t>
    </dgm:pt>
    <dgm:pt modelId="{149B95F8-CFBD-4962-877C-970B19025636}" type="sibTrans" cxnId="{5A23B3A6-947B-4A40-B088-FBE4DD3D1BB3}">
      <dgm:prSet/>
      <dgm:spPr/>
      <dgm:t>
        <a:bodyPr/>
        <a:lstStyle/>
        <a:p>
          <a:endParaRPr lang="en-US"/>
        </a:p>
      </dgm:t>
    </dgm:pt>
    <dgm:pt modelId="{9F4A67AB-76A3-425F-A425-E260794A6AFD}">
      <dgm:prSet phldr="0"/>
      <dgm:spPr>
        <a:xfrm>
          <a:off x="2724277"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Harvest Day</a:t>
          </a:r>
          <a:endParaRPr lang="en-US" dirty="0">
            <a:solidFill>
              <a:sysClr val="windowText" lastClr="000000">
                <a:hueOff val="0"/>
                <a:satOff val="0"/>
                <a:lumOff val="0"/>
                <a:alphaOff val="0"/>
              </a:sysClr>
            </a:solidFill>
            <a:latin typeface="Aptos" panose="020B0004020202020204"/>
            <a:ea typeface="+mn-ea"/>
            <a:cs typeface="+mn-cs"/>
          </a:endParaRPr>
        </a:p>
      </dgm:t>
    </dgm:pt>
    <dgm:pt modelId="{4C439B82-0470-465F-94FF-306E2B9CC93D}" type="parTrans" cxnId="{F43BE6AA-A97E-471E-AFE8-A9DD5FB16B9D}">
      <dgm:prSet/>
      <dgm:spPr/>
      <dgm:t>
        <a:bodyPr/>
        <a:lstStyle/>
        <a:p>
          <a:endParaRPr lang="en-US"/>
        </a:p>
      </dgm:t>
    </dgm:pt>
    <dgm:pt modelId="{3E7BC4B2-0370-4629-B645-4D31B3108875}" type="sibTrans" cxnId="{F43BE6AA-A97E-471E-AFE8-A9DD5FB16B9D}">
      <dgm:prSet/>
      <dgm:spPr/>
      <dgm:t>
        <a:bodyPr/>
        <a:lstStyle/>
        <a:p>
          <a:endParaRPr lang="en-US"/>
        </a:p>
      </dgm:t>
    </dgm:pt>
    <dgm:pt modelId="{4225EB4F-630D-46F2-B2AF-DC0751111A64}">
      <dgm:prSet phldr="0"/>
      <dgm:spPr>
        <a:xfrm>
          <a:off x="5438725"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Flyway Code</a:t>
          </a:r>
          <a:endParaRPr lang="en-US" dirty="0">
            <a:solidFill>
              <a:sysClr val="windowText" lastClr="000000">
                <a:hueOff val="0"/>
                <a:satOff val="0"/>
                <a:lumOff val="0"/>
                <a:alphaOff val="0"/>
              </a:sysClr>
            </a:solidFill>
            <a:latin typeface="Aptos" panose="020B0004020202020204"/>
            <a:ea typeface="+mn-ea"/>
            <a:cs typeface="+mn-cs"/>
          </a:endParaRPr>
        </a:p>
      </dgm:t>
    </dgm:pt>
    <dgm:pt modelId="{D50AC0ED-CCB6-4D09-B5EA-44735B949D25}" type="parTrans" cxnId="{7B6B4CBA-28EC-4107-A01C-444A315357E5}">
      <dgm:prSet/>
      <dgm:spPr/>
      <dgm:t>
        <a:bodyPr/>
        <a:lstStyle/>
        <a:p>
          <a:endParaRPr lang="en-US"/>
        </a:p>
      </dgm:t>
    </dgm:pt>
    <dgm:pt modelId="{C9021620-AB94-43A7-B144-E0AFEF773698}" type="sibTrans" cxnId="{7B6B4CBA-28EC-4107-A01C-444A315357E5}">
      <dgm:prSet/>
      <dgm:spPr/>
      <dgm:t>
        <a:bodyPr/>
        <a:lstStyle/>
        <a:p>
          <a:endParaRPr lang="en-US"/>
        </a:p>
      </dgm:t>
    </dgm:pt>
    <dgm:pt modelId="{009B607D-C740-484B-AEB7-5C946D3CC384}">
      <dgm:prSet phldr="0"/>
      <dgm:spPr>
        <a:xfrm>
          <a:off x="8153172" y="661332"/>
          <a:ext cx="2930447" cy="1080000"/>
        </a:xfrm>
        <a:prstGeom prst="chevron">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rtl="0">
            <a:buNone/>
          </a:pPr>
          <a:r>
            <a:rPr lang="en-US" dirty="0">
              <a:solidFill>
                <a:sysClr val="window" lastClr="FFFFFF"/>
              </a:solidFill>
              <a:latin typeface="Calibri"/>
              <a:ea typeface="+mn-ea"/>
              <a:cs typeface="+mn-cs"/>
            </a:rPr>
            <a:t>  Characteristics</a:t>
          </a:r>
          <a:endParaRPr lang="en-US" dirty="0">
            <a:solidFill>
              <a:sysClr val="window" lastClr="FFFFFF"/>
            </a:solidFill>
            <a:latin typeface="Arial"/>
            <a:ea typeface="+mn-ea"/>
            <a:cs typeface="Arial"/>
          </a:endParaRPr>
        </a:p>
      </dgm:t>
    </dgm:pt>
    <dgm:pt modelId="{2DF9143A-A125-4BC6-9663-F68B456B7F93}" type="parTrans" cxnId="{7130CF00-F7C5-41DF-B59B-CEE6D0B74E79}">
      <dgm:prSet/>
      <dgm:spPr/>
      <dgm:t>
        <a:bodyPr/>
        <a:lstStyle/>
        <a:p>
          <a:endParaRPr lang="en-US"/>
        </a:p>
      </dgm:t>
    </dgm:pt>
    <dgm:pt modelId="{DD91F2BA-F15B-4CEF-8851-B7FB1E654809}" type="sibTrans" cxnId="{7130CF00-F7C5-41DF-B59B-CEE6D0B74E79}">
      <dgm:prSet/>
      <dgm:spPr/>
      <dgm:t>
        <a:bodyPr/>
        <a:lstStyle/>
        <a:p>
          <a:endParaRPr lang="en-US"/>
        </a:p>
      </dgm:t>
    </dgm:pt>
    <dgm:pt modelId="{9319E540-DE4B-4FB3-AE92-00CBCC5A6A74}">
      <dgm:prSet phldr="0"/>
      <dgm:spPr>
        <a:xfrm>
          <a:off x="8153172"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Age Char</a:t>
          </a:r>
        </a:p>
      </dgm:t>
    </dgm:pt>
    <dgm:pt modelId="{3A344C77-56F1-4AC3-AC82-1D8FF771D807}" type="parTrans" cxnId="{2B587D57-5F08-4A87-8737-CB9A172AEFE5}">
      <dgm:prSet/>
      <dgm:spPr/>
      <dgm:t>
        <a:bodyPr/>
        <a:lstStyle/>
        <a:p>
          <a:endParaRPr lang="en-US"/>
        </a:p>
      </dgm:t>
    </dgm:pt>
    <dgm:pt modelId="{6612EAB9-8321-4150-83D8-04AE9ED354BB}" type="sibTrans" cxnId="{2B587D57-5F08-4A87-8737-CB9A172AEFE5}">
      <dgm:prSet/>
      <dgm:spPr/>
      <dgm:t>
        <a:bodyPr/>
        <a:lstStyle/>
        <a:p>
          <a:endParaRPr lang="en-US"/>
        </a:p>
      </dgm:t>
    </dgm:pt>
    <dgm:pt modelId="{77BD46D6-5440-4CE0-84AD-F45AB1A29211}">
      <dgm:prSet phldr="0"/>
      <dgm:spPr>
        <a:xfrm>
          <a:off x="8153172"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Sex Char</a:t>
          </a:r>
        </a:p>
      </dgm:t>
    </dgm:pt>
    <dgm:pt modelId="{88EA6ADC-D3DC-45FF-BAFA-6BC47B811A37}" type="parTrans" cxnId="{EEEF8011-3DF7-4F87-AE2F-741BD78E1D5A}">
      <dgm:prSet/>
      <dgm:spPr/>
      <dgm:t>
        <a:bodyPr/>
        <a:lstStyle/>
        <a:p>
          <a:endParaRPr lang="en-US"/>
        </a:p>
      </dgm:t>
    </dgm:pt>
    <dgm:pt modelId="{BE87DA50-E87D-4D24-A225-DDAC10EF02E8}" type="sibTrans" cxnId="{EEEF8011-3DF7-4F87-AE2F-741BD78E1D5A}">
      <dgm:prSet/>
      <dgm:spPr/>
      <dgm:t>
        <a:bodyPr/>
        <a:lstStyle/>
        <a:p>
          <a:endParaRPr lang="en-US"/>
        </a:p>
      </dgm:t>
    </dgm:pt>
    <dgm:pt modelId="{8A3F9345-D196-4071-804A-A36CF7317695}">
      <dgm:prSet phldr="0"/>
      <dgm:spPr>
        <a:xfrm>
          <a:off x="8153172"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Cohort</a:t>
          </a:r>
        </a:p>
      </dgm:t>
    </dgm:pt>
    <dgm:pt modelId="{7329F09D-81E7-4DBB-A2CE-386E4575FE2E}" type="parTrans" cxnId="{77689958-EF82-40A5-8C81-EA1AB8D8038B}">
      <dgm:prSet/>
      <dgm:spPr/>
      <dgm:t>
        <a:bodyPr/>
        <a:lstStyle/>
        <a:p>
          <a:endParaRPr lang="en-US"/>
        </a:p>
      </dgm:t>
    </dgm:pt>
    <dgm:pt modelId="{6C1DC371-0EE1-47EB-806D-17CEC8B8C72E}" type="sibTrans" cxnId="{77689958-EF82-40A5-8C81-EA1AB8D8038B}">
      <dgm:prSet/>
      <dgm:spPr/>
      <dgm:t>
        <a:bodyPr/>
        <a:lstStyle/>
        <a:p>
          <a:endParaRPr lang="en-US"/>
        </a:p>
      </dgm:t>
    </dgm:pt>
    <dgm:pt modelId="{357FF1A7-8048-4667-ADE4-91CBC8BEC72D}">
      <dgm:prSet phldr="0"/>
      <dgm:spPr>
        <a:xfrm>
          <a:off x="8153172" y="1876332"/>
          <a:ext cx="2344357" cy="1620000"/>
        </a:xfrm>
        <a:prstGeom prst="rect">
          <a:avLst/>
        </a:prstGeom>
        <a:noFill/>
        <a:ln>
          <a:noFill/>
        </a:ln>
        <a:effectLst/>
      </dgm:spPr>
      <dgm:t>
        <a:bodyPr/>
        <a:lstStyle/>
        <a:p>
          <a:pPr rtl="0">
            <a:buChar char="•"/>
          </a:pPr>
          <a:r>
            <a:rPr lang="en-US" dirty="0">
              <a:solidFill>
                <a:sysClr val="windowText" lastClr="000000">
                  <a:hueOff val="0"/>
                  <a:satOff val="0"/>
                  <a:lumOff val="0"/>
                  <a:alphaOff val="0"/>
                </a:sysClr>
              </a:solidFill>
              <a:latin typeface="Calibri"/>
              <a:ea typeface="+mn-ea"/>
              <a:cs typeface="+mn-cs"/>
            </a:rPr>
            <a:t> Harvest Weight</a:t>
          </a:r>
        </a:p>
      </dgm:t>
    </dgm:pt>
    <dgm:pt modelId="{F7BEB3C3-C57F-4EB2-AB72-4FE53E843450}" type="parTrans" cxnId="{7B18B2F5-9165-41D9-9AC0-59FA99A55980}">
      <dgm:prSet/>
      <dgm:spPr/>
      <dgm:t>
        <a:bodyPr/>
        <a:lstStyle/>
        <a:p>
          <a:endParaRPr lang="en-US"/>
        </a:p>
      </dgm:t>
    </dgm:pt>
    <dgm:pt modelId="{E5030360-63AE-43F2-A45E-0A57A25624E9}" type="sibTrans" cxnId="{7B18B2F5-9165-41D9-9AC0-59FA99A55980}">
      <dgm:prSet/>
      <dgm:spPr/>
      <dgm:t>
        <a:bodyPr/>
        <a:lstStyle/>
        <a:p>
          <a:endParaRPr lang="en-US"/>
        </a:p>
      </dgm:t>
    </dgm:pt>
    <dgm:pt modelId="{F5862424-687A-463D-B68E-7BF8425EF3CF}">
      <dgm:prSet phldr="0"/>
      <dgm:spPr>
        <a:xfrm>
          <a:off x="8153172" y="1876332"/>
          <a:ext cx="2344357" cy="1620000"/>
        </a:xfrm>
        <a:prstGeom prst="rect">
          <a:avLst/>
        </a:prstGeom>
        <a:noFill/>
        <a:ln>
          <a:noFill/>
        </a:ln>
        <a:effectLst/>
      </dgm:spPr>
      <dgm:t>
        <a:bodyPr/>
        <a:lstStyle/>
        <a:p>
          <a:pPr rtl="0">
            <a:buChar char="•"/>
          </a:pPr>
          <a:endParaRPr lang="en-US">
            <a:solidFill>
              <a:sysClr val="windowText" lastClr="000000">
                <a:hueOff val="0"/>
                <a:satOff val="0"/>
                <a:lumOff val="0"/>
                <a:alphaOff val="0"/>
              </a:sysClr>
            </a:solidFill>
            <a:latin typeface="Calibri"/>
            <a:ea typeface="+mn-ea"/>
            <a:cs typeface="+mn-cs"/>
          </a:endParaRPr>
        </a:p>
      </dgm:t>
    </dgm:pt>
    <dgm:pt modelId="{9F0F8C45-B052-4229-A3BB-B12671E2D3E9}" type="parTrans" cxnId="{9A595758-2004-4154-B21F-69102EDAD224}">
      <dgm:prSet/>
      <dgm:spPr/>
      <dgm:t>
        <a:bodyPr/>
        <a:lstStyle/>
        <a:p>
          <a:endParaRPr lang="en-US"/>
        </a:p>
      </dgm:t>
    </dgm:pt>
    <dgm:pt modelId="{03EEAF1A-9C71-4608-92E4-3AE96B4054B6}" type="sibTrans" cxnId="{9A595758-2004-4154-B21F-69102EDAD224}">
      <dgm:prSet/>
      <dgm:spPr/>
      <dgm:t>
        <a:bodyPr/>
        <a:lstStyle/>
        <a:p>
          <a:endParaRPr lang="en-US"/>
        </a:p>
      </dgm:t>
    </dgm:pt>
    <dgm:pt modelId="{C0D5FA82-A02C-4182-96B3-2E2BED314B1B}" type="pres">
      <dgm:prSet presAssocID="{AB4B70EB-A81A-4095-9DB9-90C355F8C35A}" presName="Name0" presStyleCnt="0">
        <dgm:presLayoutVars>
          <dgm:dir/>
          <dgm:animLvl val="lvl"/>
          <dgm:resizeHandles val="exact"/>
        </dgm:presLayoutVars>
      </dgm:prSet>
      <dgm:spPr/>
    </dgm:pt>
    <dgm:pt modelId="{FED96A03-BEC2-42E1-8158-7671582072AB}" type="pres">
      <dgm:prSet presAssocID="{FD197129-1981-406B-B59D-CC0728407B32}" presName="composite" presStyleCnt="0"/>
      <dgm:spPr/>
    </dgm:pt>
    <dgm:pt modelId="{EA3FBFE8-BA1D-42DE-9ACE-7C0F71E0AF91}" type="pres">
      <dgm:prSet presAssocID="{FD197129-1981-406B-B59D-CC0728407B32}" presName="parTx" presStyleLbl="node1" presStyleIdx="0" presStyleCnt="4">
        <dgm:presLayoutVars>
          <dgm:chMax val="0"/>
          <dgm:chPref val="0"/>
          <dgm:bulletEnabled val="1"/>
        </dgm:presLayoutVars>
      </dgm:prSet>
      <dgm:spPr/>
    </dgm:pt>
    <dgm:pt modelId="{9C9708DC-049E-4158-B3C9-FAB4DA5A1644}" type="pres">
      <dgm:prSet presAssocID="{FD197129-1981-406B-B59D-CC0728407B32}" presName="desTx" presStyleLbl="revTx" presStyleIdx="0" presStyleCnt="4">
        <dgm:presLayoutVars>
          <dgm:bulletEnabled val="1"/>
        </dgm:presLayoutVars>
      </dgm:prSet>
      <dgm:spPr/>
    </dgm:pt>
    <dgm:pt modelId="{B534DD0F-087A-4707-B009-2B4170C342AA}" type="pres">
      <dgm:prSet presAssocID="{8B1EF1AF-39F2-4BEE-9693-ED03D0308E42}" presName="space" presStyleCnt="0"/>
      <dgm:spPr/>
    </dgm:pt>
    <dgm:pt modelId="{86DAA5C1-E986-42CD-B3AC-EC4239D88744}" type="pres">
      <dgm:prSet presAssocID="{DCCADCFB-EC26-4665-A745-21B5DB7CA7E1}" presName="composite" presStyleCnt="0"/>
      <dgm:spPr/>
    </dgm:pt>
    <dgm:pt modelId="{BC235D78-185E-4AEB-8D4F-0655C5D817B8}" type="pres">
      <dgm:prSet presAssocID="{DCCADCFB-EC26-4665-A745-21B5DB7CA7E1}" presName="parTx" presStyleLbl="node1" presStyleIdx="1" presStyleCnt="4">
        <dgm:presLayoutVars>
          <dgm:chMax val="0"/>
          <dgm:chPref val="0"/>
          <dgm:bulletEnabled val="1"/>
        </dgm:presLayoutVars>
      </dgm:prSet>
      <dgm:spPr/>
    </dgm:pt>
    <dgm:pt modelId="{709B0473-EC4B-412D-9550-E7E54CCE2DBD}" type="pres">
      <dgm:prSet presAssocID="{DCCADCFB-EC26-4665-A745-21B5DB7CA7E1}" presName="desTx" presStyleLbl="revTx" presStyleIdx="1" presStyleCnt="4">
        <dgm:presLayoutVars>
          <dgm:bulletEnabled val="1"/>
        </dgm:presLayoutVars>
      </dgm:prSet>
      <dgm:spPr/>
    </dgm:pt>
    <dgm:pt modelId="{BA5FF51F-DE02-44BE-BED2-9FD306F67DB2}" type="pres">
      <dgm:prSet presAssocID="{D59FF0EB-DA76-469F-829F-1F3B06B25D8B}" presName="space" presStyleCnt="0"/>
      <dgm:spPr/>
    </dgm:pt>
    <dgm:pt modelId="{078B604F-3595-420D-9B7B-424B00116330}" type="pres">
      <dgm:prSet presAssocID="{D2F01DC6-FFA0-478C-9FD4-53552A7A344A}" presName="composite" presStyleCnt="0"/>
      <dgm:spPr/>
    </dgm:pt>
    <dgm:pt modelId="{DF25DAD9-BD36-4566-88C5-93BA146426EA}" type="pres">
      <dgm:prSet presAssocID="{D2F01DC6-FFA0-478C-9FD4-53552A7A344A}" presName="parTx" presStyleLbl="node1" presStyleIdx="2" presStyleCnt="4">
        <dgm:presLayoutVars>
          <dgm:chMax val="0"/>
          <dgm:chPref val="0"/>
          <dgm:bulletEnabled val="1"/>
        </dgm:presLayoutVars>
      </dgm:prSet>
      <dgm:spPr/>
    </dgm:pt>
    <dgm:pt modelId="{387E0B0C-801A-4217-9524-5F9C34202962}" type="pres">
      <dgm:prSet presAssocID="{D2F01DC6-FFA0-478C-9FD4-53552A7A344A}" presName="desTx" presStyleLbl="revTx" presStyleIdx="2" presStyleCnt="4">
        <dgm:presLayoutVars>
          <dgm:bulletEnabled val="1"/>
        </dgm:presLayoutVars>
      </dgm:prSet>
      <dgm:spPr/>
    </dgm:pt>
    <dgm:pt modelId="{B49C8D5E-F6DB-4FEF-984E-AD7A36020944}" type="pres">
      <dgm:prSet presAssocID="{7D04873D-754A-47FB-82C5-F4F68A162125}" presName="space" presStyleCnt="0"/>
      <dgm:spPr/>
    </dgm:pt>
    <dgm:pt modelId="{0069F889-A208-44D8-8859-D13CEA368FFD}" type="pres">
      <dgm:prSet presAssocID="{009B607D-C740-484B-AEB7-5C946D3CC384}" presName="composite" presStyleCnt="0"/>
      <dgm:spPr/>
    </dgm:pt>
    <dgm:pt modelId="{70374AA7-736C-488A-A515-D56DB0328B31}" type="pres">
      <dgm:prSet presAssocID="{009B607D-C740-484B-AEB7-5C946D3CC384}" presName="parTx" presStyleLbl="node1" presStyleIdx="3" presStyleCnt="4">
        <dgm:presLayoutVars>
          <dgm:chMax val="0"/>
          <dgm:chPref val="0"/>
          <dgm:bulletEnabled val="1"/>
        </dgm:presLayoutVars>
      </dgm:prSet>
      <dgm:spPr/>
    </dgm:pt>
    <dgm:pt modelId="{4A933CCE-4F13-497E-9E1A-D35B0D3601D1}" type="pres">
      <dgm:prSet presAssocID="{009B607D-C740-484B-AEB7-5C946D3CC384}" presName="desTx" presStyleLbl="revTx" presStyleIdx="3" presStyleCnt="4">
        <dgm:presLayoutVars>
          <dgm:bulletEnabled val="1"/>
        </dgm:presLayoutVars>
      </dgm:prSet>
      <dgm:spPr/>
    </dgm:pt>
  </dgm:ptLst>
  <dgm:cxnLst>
    <dgm:cxn modelId="{E8A39300-033B-47A3-BA21-5CC3F608F973}" type="presOf" srcId="{BE017DA5-D741-4491-A058-31472D005006}" destId="{387E0B0C-801A-4217-9524-5F9C34202962}" srcOrd="0" destOrd="0" presId="urn:microsoft.com/office/officeart/2005/8/layout/chevron1"/>
    <dgm:cxn modelId="{7130CF00-F7C5-41DF-B59B-CEE6D0B74E79}" srcId="{AB4B70EB-A81A-4095-9DB9-90C355F8C35A}" destId="{009B607D-C740-484B-AEB7-5C946D3CC384}" srcOrd="3" destOrd="0" parTransId="{2DF9143A-A125-4BC6-9663-F68B456B7F93}" sibTransId="{DD91F2BA-F15B-4CEF-8851-B7FB1E654809}"/>
    <dgm:cxn modelId="{4A26E703-F7F5-41D0-A136-6788C63434D3}" type="presOf" srcId="{9319E540-DE4B-4FB3-AE92-00CBCC5A6A74}" destId="{4A933CCE-4F13-497E-9E1A-D35B0D3601D1}" srcOrd="0" destOrd="0" presId="urn:microsoft.com/office/officeart/2005/8/layout/chevron1"/>
    <dgm:cxn modelId="{D25C440B-558C-4F2B-B815-9C3BBA750113}" srcId="{DCCADCFB-EC26-4665-A745-21B5DB7CA7E1}" destId="{6B8C1C01-0019-4A01-814A-9BCB64364A0F}" srcOrd="2" destOrd="0" parTransId="{1E4FDC5A-3D0A-4A87-BF7E-6BE9B97038D8}" sibTransId="{DC6DE964-E1C9-44A3-B9F8-7A37FBFE1B11}"/>
    <dgm:cxn modelId="{28E01510-A6B7-4662-8E97-C4EE2F77AF2A}" type="presOf" srcId="{AB4B70EB-A81A-4095-9DB9-90C355F8C35A}" destId="{C0D5FA82-A02C-4182-96B3-2E2BED314B1B}" srcOrd="0" destOrd="0" presId="urn:microsoft.com/office/officeart/2005/8/layout/chevron1"/>
    <dgm:cxn modelId="{EEEF8011-3DF7-4F87-AE2F-741BD78E1D5A}" srcId="{009B607D-C740-484B-AEB7-5C946D3CC384}" destId="{77BD46D6-5440-4CE0-84AD-F45AB1A29211}" srcOrd="1" destOrd="0" parTransId="{88EA6ADC-D3DC-45FF-BAFA-6BC47B811A37}" sibTransId="{BE87DA50-E87D-4D24-A225-DDAC10EF02E8}"/>
    <dgm:cxn modelId="{B372C517-F287-4884-ADC2-9110C0554058}" type="presOf" srcId="{9F4A67AB-76A3-425F-A425-E260794A6AFD}" destId="{709B0473-EC4B-412D-9550-E7E54CCE2DBD}" srcOrd="0" destOrd="3" presId="urn:microsoft.com/office/officeart/2005/8/layout/chevron1"/>
    <dgm:cxn modelId="{E908E41A-3552-4453-A683-ED6975D26317}" srcId="{DCCADCFB-EC26-4665-A745-21B5DB7CA7E1}" destId="{65BBF360-EA5F-4BB4-978A-7D2FDDF1563D}" srcOrd="0" destOrd="0" parTransId="{C1B29638-E63A-4C77-A81A-AC183B954BFE}" sibTransId="{9BDF5EB8-2D00-4116-BD0A-F6DF782B571B}"/>
    <dgm:cxn modelId="{88C7C41B-8315-4DD2-BA7B-86ABE5463850}" srcId="{DCCADCFB-EC26-4665-A745-21B5DB7CA7E1}" destId="{FBD889AC-8AC4-42BE-9316-994CB40D6ADD}" srcOrd="1" destOrd="0" parTransId="{5BF0F698-CE55-40E8-A63D-1E473F2BEA34}" sibTransId="{BBBC8C54-8585-4CCE-8755-C58C7D054117}"/>
    <dgm:cxn modelId="{C9A96C1E-0DD1-4377-BFEC-558FE8E72E09}" srcId="{FD197129-1981-406B-B59D-CC0728407B32}" destId="{207740F4-C988-43A4-88EB-7DD8655FA6E0}" srcOrd="4" destOrd="0" parTransId="{79C29993-0024-49A7-B512-E745FADEE779}" sibTransId="{4C9976FD-8811-4755-AE6C-C59124FDC09C}"/>
    <dgm:cxn modelId="{355FD51E-FD03-4C81-AF79-B1BA3D226D65}" type="presOf" srcId="{0D370B86-6D5D-49D9-A974-CDDAA308C77B}" destId="{387E0B0C-801A-4217-9524-5F9C34202962}" srcOrd="0" destOrd="2" presId="urn:microsoft.com/office/officeart/2005/8/layout/chevron1"/>
    <dgm:cxn modelId="{DD11BF3B-F31E-4D41-8214-A3C788014B60}" type="presOf" srcId="{DCCADCFB-EC26-4665-A745-21B5DB7CA7E1}" destId="{BC235D78-185E-4AEB-8D4F-0655C5D817B8}" srcOrd="0" destOrd="0" presId="urn:microsoft.com/office/officeart/2005/8/layout/chevron1"/>
    <dgm:cxn modelId="{7C999C4B-14B2-415D-902B-8E33C4CE77AA}" srcId="{AB4B70EB-A81A-4095-9DB9-90C355F8C35A}" destId="{D2F01DC6-FFA0-478C-9FD4-53552A7A344A}" srcOrd="2" destOrd="0" parTransId="{F96F4F1B-588E-4437-BB68-1ACFDAC101B8}" sibTransId="{7D04873D-754A-47FB-82C5-F4F68A162125}"/>
    <dgm:cxn modelId="{F578B251-1D8C-4154-90C7-6BAD6A4C03F0}" srcId="{AB4B70EB-A81A-4095-9DB9-90C355F8C35A}" destId="{DCCADCFB-EC26-4665-A745-21B5DB7CA7E1}" srcOrd="1" destOrd="0" parTransId="{39D2B62E-60FB-4177-AC9B-6C90190F56B5}" sibTransId="{D59FF0EB-DA76-469F-829F-1F3B06B25D8B}"/>
    <dgm:cxn modelId="{C8B62753-CF4F-42C9-8707-A357568988A6}" type="presOf" srcId="{D95E551F-E56A-4F13-A8B7-8682D0C9E26E}" destId="{9C9708DC-049E-4158-B3C9-FAB4DA5A1644}" srcOrd="0" destOrd="3" presId="urn:microsoft.com/office/officeart/2005/8/layout/chevron1"/>
    <dgm:cxn modelId="{2B587D57-5F08-4A87-8737-CB9A172AEFE5}" srcId="{009B607D-C740-484B-AEB7-5C946D3CC384}" destId="{9319E540-DE4B-4FB3-AE92-00CBCC5A6A74}" srcOrd="0" destOrd="0" parTransId="{3A344C77-56F1-4AC3-AC82-1D8FF771D807}" sibTransId="{6612EAB9-8321-4150-83D8-04AE9ED354BB}"/>
    <dgm:cxn modelId="{9A595758-2004-4154-B21F-69102EDAD224}" srcId="{009B607D-C740-484B-AEB7-5C946D3CC384}" destId="{F5862424-687A-463D-B68E-7BF8425EF3CF}" srcOrd="4" destOrd="0" parTransId="{9F0F8C45-B052-4229-A3BB-B12671E2D3E9}" sibTransId="{03EEAF1A-9C71-4608-92E4-3AE96B4054B6}"/>
    <dgm:cxn modelId="{77689958-EF82-40A5-8C81-EA1AB8D8038B}" srcId="{009B607D-C740-484B-AEB7-5C946D3CC384}" destId="{8A3F9345-D196-4071-804A-A36CF7317695}" srcOrd="2" destOrd="0" parTransId="{7329F09D-81E7-4DBB-A2CE-386E4575FE2E}" sibTransId="{6C1DC371-0EE1-47EB-806D-17CEC8B8C72E}"/>
    <dgm:cxn modelId="{422C495F-8895-4634-A459-FFF72D282B0C}" srcId="{D2F01DC6-FFA0-478C-9FD4-53552A7A344A}" destId="{BE017DA5-D741-4491-A058-31472D005006}" srcOrd="0" destOrd="0" parTransId="{F2D88426-5CC7-4E5F-9E3B-003D494DB6D2}" sibTransId="{229DAEB7-0DD5-49C5-99C1-7FAAED7D9E65}"/>
    <dgm:cxn modelId="{91CF2263-D902-4F05-9873-CD904D1D8A9B}" type="presOf" srcId="{4225EB4F-630D-46F2-B2AF-DC0751111A64}" destId="{387E0B0C-801A-4217-9524-5F9C34202962}" srcOrd="0" destOrd="1" presId="urn:microsoft.com/office/officeart/2005/8/layout/chevron1"/>
    <dgm:cxn modelId="{193FAE65-96F6-42AB-855D-F668CC541944}" type="presOf" srcId="{207740F4-C988-43A4-88EB-7DD8655FA6E0}" destId="{9C9708DC-049E-4158-B3C9-FAB4DA5A1644}" srcOrd="0" destOrd="4" presId="urn:microsoft.com/office/officeart/2005/8/layout/chevron1"/>
    <dgm:cxn modelId="{875B9F68-E845-4445-AF60-30FBA7A543BC}" srcId="{FD197129-1981-406B-B59D-CC0728407B32}" destId="{564F4CEF-12F2-4D85-99A1-D4CFAA283C62}" srcOrd="0" destOrd="0" parTransId="{5C88E65D-4923-4C66-9DA6-DA369D9B9D35}" sibTransId="{DA66B177-FB6F-4353-8369-E1D856996124}"/>
    <dgm:cxn modelId="{332CDA6E-B557-4A19-8250-C0AE95FB29B9}" type="presOf" srcId="{EB8A3D38-691B-417A-990B-D44A59FCC2C9}" destId="{9C9708DC-049E-4158-B3C9-FAB4DA5A1644}" srcOrd="0" destOrd="2" presId="urn:microsoft.com/office/officeart/2005/8/layout/chevron1"/>
    <dgm:cxn modelId="{07482989-A366-4AEF-A7B9-D90AD0CF4743}" type="presOf" srcId="{28FB2EC8-1866-4E6D-B6D2-38FBFC35BF11}" destId="{9C9708DC-049E-4158-B3C9-FAB4DA5A1644}" srcOrd="0" destOrd="1" presId="urn:microsoft.com/office/officeart/2005/8/layout/chevron1"/>
    <dgm:cxn modelId="{ED83828F-AF76-4880-9DA1-0CE55E22DAD8}" type="presOf" srcId="{F5862424-687A-463D-B68E-7BF8425EF3CF}" destId="{4A933CCE-4F13-497E-9E1A-D35B0D3601D1}" srcOrd="0" destOrd="4" presId="urn:microsoft.com/office/officeart/2005/8/layout/chevron1"/>
    <dgm:cxn modelId="{5A23B3A6-947B-4A40-B088-FBE4DD3D1BB3}" srcId="{D2F01DC6-FFA0-478C-9FD4-53552A7A344A}" destId="{0D370B86-6D5D-49D9-A974-CDDAA308C77B}" srcOrd="2" destOrd="0" parTransId="{522F857E-CE40-4A7A-B236-553147C295B9}" sibTransId="{149B95F8-CFBD-4962-877C-970B19025636}"/>
    <dgm:cxn modelId="{F43BE6AA-A97E-471E-AFE8-A9DD5FB16B9D}" srcId="{DCCADCFB-EC26-4665-A745-21B5DB7CA7E1}" destId="{9F4A67AB-76A3-425F-A425-E260794A6AFD}" srcOrd="3" destOrd="0" parTransId="{4C439B82-0470-465F-94FF-306E2B9CC93D}" sibTransId="{3E7BC4B2-0370-4629-B645-4D31B3108875}"/>
    <dgm:cxn modelId="{77B028AB-1916-426E-9336-BC44551F9A16}" srcId="{AB4B70EB-A81A-4095-9DB9-90C355F8C35A}" destId="{FD197129-1981-406B-B59D-CC0728407B32}" srcOrd="0" destOrd="0" parTransId="{F3627FAF-FA96-4D76-824B-48C152B38619}" sibTransId="{8B1EF1AF-39F2-4BEE-9693-ED03D0308E42}"/>
    <dgm:cxn modelId="{5D1C5DAC-AEB6-4DF8-849C-324750472365}" type="presOf" srcId="{65BBF360-EA5F-4BB4-978A-7D2FDDF1563D}" destId="{709B0473-EC4B-412D-9550-E7E54CCE2DBD}" srcOrd="0" destOrd="0" presId="urn:microsoft.com/office/officeart/2005/8/layout/chevron1"/>
    <dgm:cxn modelId="{7B6B4CBA-28EC-4107-A01C-444A315357E5}" srcId="{D2F01DC6-FFA0-478C-9FD4-53552A7A344A}" destId="{4225EB4F-630D-46F2-B2AF-DC0751111A64}" srcOrd="1" destOrd="0" parTransId="{D50AC0ED-CCB6-4D09-B5EA-44735B949D25}" sibTransId="{C9021620-AB94-43A7-B144-E0AFEF773698}"/>
    <dgm:cxn modelId="{2554C0C2-259F-46E7-8E16-FC8C998A39AB}" srcId="{FD197129-1981-406B-B59D-CC0728407B32}" destId="{28FB2EC8-1866-4E6D-B6D2-38FBFC35BF11}" srcOrd="1" destOrd="0" parTransId="{64266320-BBEC-4C67-A779-4C139E3563BF}" sibTransId="{B251CA44-0D74-45A8-BC11-983F39D8E860}"/>
    <dgm:cxn modelId="{4429F7C7-298F-460D-895C-6EC44DCB49BF}" srcId="{FD197129-1981-406B-B59D-CC0728407B32}" destId="{D95E551F-E56A-4F13-A8B7-8682D0C9E26E}" srcOrd="3" destOrd="0" parTransId="{B2ACB702-57F8-4FE0-8023-377346A53012}" sibTransId="{EAC4D22F-F565-4CB1-8138-D392BD881300}"/>
    <dgm:cxn modelId="{E6D62FCC-AC75-4C03-B072-D6DB7A573666}" type="presOf" srcId="{564F4CEF-12F2-4D85-99A1-D4CFAA283C62}" destId="{9C9708DC-049E-4158-B3C9-FAB4DA5A1644}" srcOrd="0" destOrd="0" presId="urn:microsoft.com/office/officeart/2005/8/layout/chevron1"/>
    <dgm:cxn modelId="{4BC9CFCE-9509-49DA-B29E-7EB26A6053BA}" type="presOf" srcId="{357FF1A7-8048-4667-ADE4-91CBC8BEC72D}" destId="{4A933CCE-4F13-497E-9E1A-D35B0D3601D1}" srcOrd="0" destOrd="3" presId="urn:microsoft.com/office/officeart/2005/8/layout/chevron1"/>
    <dgm:cxn modelId="{AD8C99D4-C176-4996-B4D1-C8AB800EAD7F}" type="presOf" srcId="{D2F01DC6-FFA0-478C-9FD4-53552A7A344A}" destId="{DF25DAD9-BD36-4566-88C5-93BA146426EA}" srcOrd="0" destOrd="0" presId="urn:microsoft.com/office/officeart/2005/8/layout/chevron1"/>
    <dgm:cxn modelId="{3DCB4CD8-A789-4CD7-BE2D-0159910DCA17}" type="presOf" srcId="{8A3F9345-D196-4071-804A-A36CF7317695}" destId="{4A933CCE-4F13-497E-9E1A-D35B0D3601D1}" srcOrd="0" destOrd="2" presId="urn:microsoft.com/office/officeart/2005/8/layout/chevron1"/>
    <dgm:cxn modelId="{5783D0DD-08B8-45DE-8759-033A085B57C7}" type="presOf" srcId="{009B607D-C740-484B-AEB7-5C946D3CC384}" destId="{70374AA7-736C-488A-A515-D56DB0328B31}" srcOrd="0" destOrd="0" presId="urn:microsoft.com/office/officeart/2005/8/layout/chevron1"/>
    <dgm:cxn modelId="{41CC81E5-6E47-44CF-847D-FC84C73E6522}" type="presOf" srcId="{FBD889AC-8AC4-42BE-9316-994CB40D6ADD}" destId="{709B0473-EC4B-412D-9550-E7E54CCE2DBD}" srcOrd="0" destOrd="1" presId="urn:microsoft.com/office/officeart/2005/8/layout/chevron1"/>
    <dgm:cxn modelId="{C7BA5FE9-B16C-479D-9FBF-858D64328461}" type="presOf" srcId="{6B8C1C01-0019-4A01-814A-9BCB64364A0F}" destId="{709B0473-EC4B-412D-9550-E7E54CCE2DBD}" srcOrd="0" destOrd="2" presId="urn:microsoft.com/office/officeart/2005/8/layout/chevron1"/>
    <dgm:cxn modelId="{B72F7AED-B2B0-4D2A-B225-C5AAC0416CB3}" type="presOf" srcId="{77BD46D6-5440-4CE0-84AD-F45AB1A29211}" destId="{4A933CCE-4F13-497E-9E1A-D35B0D3601D1}" srcOrd="0" destOrd="1" presId="urn:microsoft.com/office/officeart/2005/8/layout/chevron1"/>
    <dgm:cxn modelId="{7B18B2F5-9165-41D9-9AC0-59FA99A55980}" srcId="{009B607D-C740-484B-AEB7-5C946D3CC384}" destId="{357FF1A7-8048-4667-ADE4-91CBC8BEC72D}" srcOrd="3" destOrd="0" parTransId="{F7BEB3C3-C57F-4EB2-AB72-4FE53E843450}" sibTransId="{E5030360-63AE-43F2-A45E-0A57A25624E9}"/>
    <dgm:cxn modelId="{FC1FD8FB-8FF9-45AD-A0BB-78C0D98F6A16}" type="presOf" srcId="{FD197129-1981-406B-B59D-CC0728407B32}" destId="{EA3FBFE8-BA1D-42DE-9ACE-7C0F71E0AF91}" srcOrd="0" destOrd="0" presId="urn:microsoft.com/office/officeart/2005/8/layout/chevron1"/>
    <dgm:cxn modelId="{BE1448FF-6670-4924-8BC9-8CBC40E12A76}" srcId="{FD197129-1981-406B-B59D-CC0728407B32}" destId="{EB8A3D38-691B-417A-990B-D44A59FCC2C9}" srcOrd="2" destOrd="0" parTransId="{E8B9271E-A873-492B-92D7-90D47BA2D542}" sibTransId="{B77FE10C-452A-4767-AAF9-9D4279CBE2A5}"/>
    <dgm:cxn modelId="{28FEDA05-0956-499E-B5DF-314476E31C89}" type="presParOf" srcId="{C0D5FA82-A02C-4182-96B3-2E2BED314B1B}" destId="{FED96A03-BEC2-42E1-8158-7671582072AB}" srcOrd="0" destOrd="0" presId="urn:microsoft.com/office/officeart/2005/8/layout/chevron1"/>
    <dgm:cxn modelId="{2B4C9F65-961B-4444-A974-36ADB2FC1D89}" type="presParOf" srcId="{FED96A03-BEC2-42E1-8158-7671582072AB}" destId="{EA3FBFE8-BA1D-42DE-9ACE-7C0F71E0AF91}" srcOrd="0" destOrd="0" presId="urn:microsoft.com/office/officeart/2005/8/layout/chevron1"/>
    <dgm:cxn modelId="{B8A09A16-1AF6-4070-956F-1BF1F1F36EF5}" type="presParOf" srcId="{FED96A03-BEC2-42E1-8158-7671582072AB}" destId="{9C9708DC-049E-4158-B3C9-FAB4DA5A1644}" srcOrd="1" destOrd="0" presId="urn:microsoft.com/office/officeart/2005/8/layout/chevron1"/>
    <dgm:cxn modelId="{0CF1A74B-5E13-4187-8E65-8DACA38BD078}" type="presParOf" srcId="{C0D5FA82-A02C-4182-96B3-2E2BED314B1B}" destId="{B534DD0F-087A-4707-B009-2B4170C342AA}" srcOrd="1" destOrd="0" presId="urn:microsoft.com/office/officeart/2005/8/layout/chevron1"/>
    <dgm:cxn modelId="{23C39881-13B0-41E2-82BC-7DB6D57B51A9}" type="presParOf" srcId="{C0D5FA82-A02C-4182-96B3-2E2BED314B1B}" destId="{86DAA5C1-E986-42CD-B3AC-EC4239D88744}" srcOrd="2" destOrd="0" presId="urn:microsoft.com/office/officeart/2005/8/layout/chevron1"/>
    <dgm:cxn modelId="{D2B76E31-12DB-45E4-829F-CFF3968FE8FB}" type="presParOf" srcId="{86DAA5C1-E986-42CD-B3AC-EC4239D88744}" destId="{BC235D78-185E-4AEB-8D4F-0655C5D817B8}" srcOrd="0" destOrd="0" presId="urn:microsoft.com/office/officeart/2005/8/layout/chevron1"/>
    <dgm:cxn modelId="{349036AD-77A4-42F2-93D3-BA4B6E5221AC}" type="presParOf" srcId="{86DAA5C1-E986-42CD-B3AC-EC4239D88744}" destId="{709B0473-EC4B-412D-9550-E7E54CCE2DBD}" srcOrd="1" destOrd="0" presId="urn:microsoft.com/office/officeart/2005/8/layout/chevron1"/>
    <dgm:cxn modelId="{C8179609-8D73-467F-87FF-181F26D2A0B8}" type="presParOf" srcId="{C0D5FA82-A02C-4182-96B3-2E2BED314B1B}" destId="{BA5FF51F-DE02-44BE-BED2-9FD306F67DB2}" srcOrd="3" destOrd="0" presId="urn:microsoft.com/office/officeart/2005/8/layout/chevron1"/>
    <dgm:cxn modelId="{3651D534-7CAE-4106-9FD3-FDE74E7B068D}" type="presParOf" srcId="{C0D5FA82-A02C-4182-96B3-2E2BED314B1B}" destId="{078B604F-3595-420D-9B7B-424B00116330}" srcOrd="4" destOrd="0" presId="urn:microsoft.com/office/officeart/2005/8/layout/chevron1"/>
    <dgm:cxn modelId="{18B76D7E-414A-4499-8D72-F2DB428B263A}" type="presParOf" srcId="{078B604F-3595-420D-9B7B-424B00116330}" destId="{DF25DAD9-BD36-4566-88C5-93BA146426EA}" srcOrd="0" destOrd="0" presId="urn:microsoft.com/office/officeart/2005/8/layout/chevron1"/>
    <dgm:cxn modelId="{DAD8AB55-CCF9-4FFB-BCDF-776970E36EBF}" type="presParOf" srcId="{078B604F-3595-420D-9B7B-424B00116330}" destId="{387E0B0C-801A-4217-9524-5F9C34202962}" srcOrd="1" destOrd="0" presId="urn:microsoft.com/office/officeart/2005/8/layout/chevron1"/>
    <dgm:cxn modelId="{E6DF9733-CDA6-4E23-AFCC-13AB2F4A608A}" type="presParOf" srcId="{C0D5FA82-A02C-4182-96B3-2E2BED314B1B}" destId="{B49C8D5E-F6DB-4FEF-984E-AD7A36020944}" srcOrd="5" destOrd="0" presId="urn:microsoft.com/office/officeart/2005/8/layout/chevron1"/>
    <dgm:cxn modelId="{66D7FA9D-61EB-45CA-AF1F-26D553F507F8}" type="presParOf" srcId="{C0D5FA82-A02C-4182-96B3-2E2BED314B1B}" destId="{0069F889-A208-44D8-8859-D13CEA368FFD}" srcOrd="6" destOrd="0" presId="urn:microsoft.com/office/officeart/2005/8/layout/chevron1"/>
    <dgm:cxn modelId="{72D75009-FBAE-491F-A7E7-38886D5BC19F}" type="presParOf" srcId="{0069F889-A208-44D8-8859-D13CEA368FFD}" destId="{70374AA7-736C-488A-A515-D56DB0328B31}" srcOrd="0" destOrd="0" presId="urn:microsoft.com/office/officeart/2005/8/layout/chevron1"/>
    <dgm:cxn modelId="{9C9F537A-F28F-498A-99E4-5495727AB43C}" type="presParOf" srcId="{0069F889-A208-44D8-8859-D13CEA368FFD}" destId="{4A933CCE-4F13-497E-9E1A-D35B0D3601D1}"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D36EE-130E-423C-B812-41D32647F295}" type="doc">
      <dgm:prSet loTypeId="urn:microsoft.com/office/officeart/2018/2/layout/IconLabelList" loCatId="icon" qsTypeId="urn:microsoft.com/office/officeart/2005/8/quickstyle/simple1" qsCatId="simple" csTypeId="urn:microsoft.com/office/officeart/2005/8/colors/accent5_2" csCatId="accent5" phldr="1"/>
      <dgm:spPr/>
    </dgm:pt>
    <dgm:pt modelId="{E82A56ED-AB77-426D-AF7A-EF9DF6902CAB}">
      <dgm:prSet phldrT="[Text]" phldr="0" custT="1"/>
      <dgm:spPr/>
      <dgm:t>
        <a:bodyPr/>
        <a:lstStyle/>
        <a:p>
          <a:pPr>
            <a:lnSpc>
              <a:spcPct val="100000"/>
            </a:lnSpc>
          </a:pPr>
          <a:r>
            <a:rPr lang="en-US" sz="1200" dirty="0">
              <a:latin typeface="Calibri"/>
            </a:rPr>
            <a:t> Prompt user inputs and script options</a:t>
          </a:r>
          <a:endParaRPr lang="en-US" sz="1200" dirty="0"/>
        </a:p>
      </dgm:t>
    </dgm:pt>
    <dgm:pt modelId="{B83D3486-6313-4B22-A8D6-978351E94296}" type="parTrans" cxnId="{A3CC80A2-A43A-430D-81DF-9D1A726453AC}">
      <dgm:prSet/>
      <dgm:spPr/>
      <dgm:t>
        <a:bodyPr/>
        <a:lstStyle/>
        <a:p>
          <a:endParaRPr lang="en-US"/>
        </a:p>
      </dgm:t>
    </dgm:pt>
    <dgm:pt modelId="{ADFF9A54-02C8-4792-87AD-9051CFCAB9B2}" type="sibTrans" cxnId="{A3CC80A2-A43A-430D-81DF-9D1A726453AC}">
      <dgm:prSet/>
      <dgm:spPr/>
      <dgm:t>
        <a:bodyPr/>
        <a:lstStyle/>
        <a:p>
          <a:endParaRPr lang="en-US"/>
        </a:p>
      </dgm:t>
    </dgm:pt>
    <dgm:pt modelId="{8A7834D7-274D-4250-B89E-217087630904}">
      <dgm:prSet phldrT="[Text]" phldr="0" custT="1"/>
      <dgm:spPr/>
      <dgm:t>
        <a:bodyPr/>
        <a:lstStyle/>
        <a:p>
          <a:pPr>
            <a:lnSpc>
              <a:spcPct val="100000"/>
            </a:lnSpc>
          </a:pPr>
          <a:r>
            <a:rPr lang="en-US" sz="1200" dirty="0">
              <a:latin typeface="Calibri"/>
            </a:rPr>
            <a:t> Validate and parse user inputs</a:t>
          </a:r>
        </a:p>
      </dgm:t>
    </dgm:pt>
    <dgm:pt modelId="{88A02B7B-EB69-40F9-94B8-65BB499CB8B6}" type="parTrans" cxnId="{B0F25C93-9AFE-47B3-A4EB-074A6FB5AB46}">
      <dgm:prSet/>
      <dgm:spPr/>
      <dgm:t>
        <a:bodyPr/>
        <a:lstStyle/>
        <a:p>
          <a:endParaRPr lang="en-US"/>
        </a:p>
      </dgm:t>
    </dgm:pt>
    <dgm:pt modelId="{59CAE89C-AA69-4CDF-BDDE-3C3BF2C36731}" type="sibTrans" cxnId="{B0F25C93-9AFE-47B3-A4EB-074A6FB5AB46}">
      <dgm:prSet/>
      <dgm:spPr/>
      <dgm:t>
        <a:bodyPr/>
        <a:lstStyle/>
        <a:p>
          <a:endParaRPr lang="en-US"/>
        </a:p>
      </dgm:t>
    </dgm:pt>
    <dgm:pt modelId="{DB14B0AF-5F8D-44D9-AC97-8CF9A752A960}">
      <dgm:prSet phldr="0" custT="1"/>
      <dgm:spPr/>
      <dgm:t>
        <a:bodyPr/>
        <a:lstStyle/>
        <a:p>
          <a:pPr>
            <a:lnSpc>
              <a:spcPct val="100000"/>
            </a:lnSpc>
          </a:pPr>
          <a:r>
            <a:rPr lang="en-US" sz="1200" dirty="0">
              <a:latin typeface="Calibri"/>
            </a:rPr>
            <a:t> Read in data file</a:t>
          </a:r>
          <a:endParaRPr lang="en-US" sz="1200" dirty="0"/>
        </a:p>
      </dgm:t>
    </dgm:pt>
    <dgm:pt modelId="{38C72C80-D9F5-4467-BF3C-E23B0A5F3276}" type="parTrans" cxnId="{B154453C-14F3-4866-9AB6-9B32B4EE124F}">
      <dgm:prSet/>
      <dgm:spPr/>
      <dgm:t>
        <a:bodyPr/>
        <a:lstStyle/>
        <a:p>
          <a:endParaRPr lang="en-US"/>
        </a:p>
      </dgm:t>
    </dgm:pt>
    <dgm:pt modelId="{DB7A0AB3-4D46-44B8-96E8-1286245F671C}" type="sibTrans" cxnId="{B154453C-14F3-4866-9AB6-9B32B4EE124F}">
      <dgm:prSet/>
      <dgm:spPr/>
      <dgm:t>
        <a:bodyPr/>
        <a:lstStyle/>
        <a:p>
          <a:endParaRPr lang="en-US"/>
        </a:p>
      </dgm:t>
    </dgm:pt>
    <dgm:pt modelId="{6881CB89-8659-4867-A2D2-8E4080ECF3C0}">
      <dgm:prSet phldr="0" custT="1"/>
      <dgm:spPr/>
      <dgm:t>
        <a:bodyPr/>
        <a:lstStyle/>
        <a:p>
          <a:pPr>
            <a:lnSpc>
              <a:spcPct val="100000"/>
            </a:lnSpc>
          </a:pPr>
          <a:r>
            <a:rPr lang="en-US" sz="1200" dirty="0">
              <a:latin typeface="Calibri"/>
            </a:rPr>
            <a:t> Clean data</a:t>
          </a:r>
        </a:p>
      </dgm:t>
    </dgm:pt>
    <dgm:pt modelId="{E4BD2614-25BB-4D3D-8622-246D455134E4}" type="parTrans" cxnId="{57678DF2-D18E-4C8F-B1BB-20C4018EE4A7}">
      <dgm:prSet/>
      <dgm:spPr/>
      <dgm:t>
        <a:bodyPr/>
        <a:lstStyle/>
        <a:p>
          <a:endParaRPr lang="en-US"/>
        </a:p>
      </dgm:t>
    </dgm:pt>
    <dgm:pt modelId="{023F4317-28D5-4CE7-BCA6-B7E805921641}" type="sibTrans" cxnId="{57678DF2-D18E-4C8F-B1BB-20C4018EE4A7}">
      <dgm:prSet/>
      <dgm:spPr/>
      <dgm:t>
        <a:bodyPr/>
        <a:lstStyle/>
        <a:p>
          <a:endParaRPr lang="en-US"/>
        </a:p>
      </dgm:t>
    </dgm:pt>
    <dgm:pt modelId="{24B664B1-4EC5-4BD3-8907-06BB21A8C89C}">
      <dgm:prSet phldr="0" custT="1"/>
      <dgm:spPr/>
      <dgm:t>
        <a:bodyPr/>
        <a:lstStyle/>
        <a:p>
          <a:pPr>
            <a:lnSpc>
              <a:spcPct val="100000"/>
            </a:lnSpc>
          </a:pPr>
          <a:r>
            <a:rPr lang="en-US" sz="1200" dirty="0">
              <a:latin typeface="Calibri"/>
            </a:rPr>
            <a:t> Calculate harvest data by species and group of species</a:t>
          </a:r>
        </a:p>
      </dgm:t>
    </dgm:pt>
    <dgm:pt modelId="{84EAA54E-6B70-4ABF-9AB3-F488547AF95E}" type="parTrans" cxnId="{4A0E2C1D-8ABB-476C-B581-449B84B869AB}">
      <dgm:prSet/>
      <dgm:spPr/>
      <dgm:t>
        <a:bodyPr/>
        <a:lstStyle/>
        <a:p>
          <a:endParaRPr lang="en-US"/>
        </a:p>
      </dgm:t>
    </dgm:pt>
    <dgm:pt modelId="{0D089EC1-14C1-4093-82B1-0D21296C4FCA}" type="sibTrans" cxnId="{4A0E2C1D-8ABB-476C-B581-449B84B869AB}">
      <dgm:prSet/>
      <dgm:spPr/>
      <dgm:t>
        <a:bodyPr/>
        <a:lstStyle/>
        <a:p>
          <a:endParaRPr lang="en-US"/>
        </a:p>
      </dgm:t>
    </dgm:pt>
    <dgm:pt modelId="{88BB2070-28CE-45A9-B247-1D5C08172632}">
      <dgm:prSet phldr="0" custT="1"/>
      <dgm:spPr/>
      <dgm:t>
        <a:bodyPr/>
        <a:lstStyle/>
        <a:p>
          <a:pPr>
            <a:lnSpc>
              <a:spcPct val="100000"/>
            </a:lnSpc>
          </a:pPr>
          <a:r>
            <a:rPr lang="en-US" sz="1200" dirty="0">
              <a:latin typeface="Calibri"/>
            </a:rPr>
            <a:t>Determine and calculate time period averages</a:t>
          </a:r>
        </a:p>
      </dgm:t>
    </dgm:pt>
    <dgm:pt modelId="{36290D9C-9E32-420E-82CE-146E3DE340DB}" type="parTrans" cxnId="{91898F56-BE4E-423C-B77D-578576E15648}">
      <dgm:prSet/>
      <dgm:spPr/>
      <dgm:t>
        <a:bodyPr/>
        <a:lstStyle/>
        <a:p>
          <a:endParaRPr lang="en-US"/>
        </a:p>
      </dgm:t>
    </dgm:pt>
    <dgm:pt modelId="{62122ACF-DAB4-431C-B993-6310313B6FDA}" type="sibTrans" cxnId="{91898F56-BE4E-423C-B77D-578576E15648}">
      <dgm:prSet/>
      <dgm:spPr/>
      <dgm:t>
        <a:bodyPr/>
        <a:lstStyle/>
        <a:p>
          <a:endParaRPr lang="en-US"/>
        </a:p>
      </dgm:t>
    </dgm:pt>
    <dgm:pt modelId="{F59F205A-330B-41BA-BC20-40A336B560BE}">
      <dgm:prSet phldr="0" custT="1"/>
      <dgm:spPr/>
      <dgm:t>
        <a:bodyPr/>
        <a:lstStyle/>
        <a:p>
          <a:pPr>
            <a:lnSpc>
              <a:spcPct val="100000"/>
            </a:lnSpc>
          </a:pPr>
          <a:r>
            <a:rPr lang="en-US" sz="1200" dirty="0">
              <a:latin typeface="Calibri"/>
            </a:rPr>
            <a:t>Output tables to Excel workbook</a:t>
          </a:r>
        </a:p>
      </dgm:t>
    </dgm:pt>
    <dgm:pt modelId="{F9EE5610-959A-4F95-B322-3964D9EBA548}" type="parTrans" cxnId="{8DBD12E4-3638-423D-8B37-15913FB26921}">
      <dgm:prSet/>
      <dgm:spPr/>
      <dgm:t>
        <a:bodyPr/>
        <a:lstStyle/>
        <a:p>
          <a:endParaRPr lang="en-US"/>
        </a:p>
      </dgm:t>
    </dgm:pt>
    <dgm:pt modelId="{A4C0D8F0-572F-4587-BA69-B437373225C0}" type="sibTrans" cxnId="{8DBD12E4-3638-423D-8B37-15913FB26921}">
      <dgm:prSet/>
      <dgm:spPr/>
      <dgm:t>
        <a:bodyPr/>
        <a:lstStyle/>
        <a:p>
          <a:endParaRPr lang="en-US"/>
        </a:p>
      </dgm:t>
    </dgm:pt>
    <dgm:pt modelId="{14DB063C-BB3E-4124-953C-F0AEDA95FE4E}" type="pres">
      <dgm:prSet presAssocID="{477D36EE-130E-423C-B812-41D32647F295}" presName="root" presStyleCnt="0">
        <dgm:presLayoutVars>
          <dgm:dir/>
          <dgm:resizeHandles val="exact"/>
        </dgm:presLayoutVars>
      </dgm:prSet>
      <dgm:spPr/>
    </dgm:pt>
    <dgm:pt modelId="{1FB55B71-245B-4F93-BEA9-063B12A952C4}" type="pres">
      <dgm:prSet presAssocID="{E82A56ED-AB77-426D-AF7A-EF9DF6902CAB}" presName="compNode" presStyleCnt="0"/>
      <dgm:spPr/>
    </dgm:pt>
    <dgm:pt modelId="{D74F5E16-0032-4C80-82AD-FCF45ED41704}" type="pres">
      <dgm:prSet presAssocID="{E82A56ED-AB77-426D-AF7A-EF9DF6902C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B687AB58-F39F-47C8-B003-4C56E2A0819B}" type="pres">
      <dgm:prSet presAssocID="{E82A56ED-AB77-426D-AF7A-EF9DF6902CAB}" presName="spaceRect" presStyleCnt="0"/>
      <dgm:spPr/>
    </dgm:pt>
    <dgm:pt modelId="{48BE0D54-EDB0-48E1-8FEC-8F019B8A7943}" type="pres">
      <dgm:prSet presAssocID="{E82A56ED-AB77-426D-AF7A-EF9DF6902CAB}" presName="textRect" presStyleLbl="revTx" presStyleIdx="0" presStyleCnt="7">
        <dgm:presLayoutVars>
          <dgm:chMax val="1"/>
          <dgm:chPref val="1"/>
        </dgm:presLayoutVars>
      </dgm:prSet>
      <dgm:spPr/>
    </dgm:pt>
    <dgm:pt modelId="{61FD0C26-A594-4E01-8E55-EBC07A7702EB}" type="pres">
      <dgm:prSet presAssocID="{ADFF9A54-02C8-4792-87AD-9051CFCAB9B2}" presName="sibTrans" presStyleCnt="0"/>
      <dgm:spPr/>
    </dgm:pt>
    <dgm:pt modelId="{83CB8E00-F6DB-4331-A44A-CD68DC156464}" type="pres">
      <dgm:prSet presAssocID="{8A7834D7-274D-4250-B89E-217087630904}" presName="compNode" presStyleCnt="0"/>
      <dgm:spPr/>
    </dgm:pt>
    <dgm:pt modelId="{C57448FA-5F03-4729-B322-1EF7C2DDB740}" type="pres">
      <dgm:prSet presAssocID="{8A7834D7-274D-4250-B89E-2170876309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33A8FAD1-D795-4D89-B3C2-A8629ADE4549}" type="pres">
      <dgm:prSet presAssocID="{8A7834D7-274D-4250-B89E-217087630904}" presName="spaceRect" presStyleCnt="0"/>
      <dgm:spPr/>
    </dgm:pt>
    <dgm:pt modelId="{FA8AF312-5429-4ACF-9B14-B1C61AB4A97C}" type="pres">
      <dgm:prSet presAssocID="{8A7834D7-274D-4250-B89E-217087630904}" presName="textRect" presStyleLbl="revTx" presStyleIdx="1" presStyleCnt="7">
        <dgm:presLayoutVars>
          <dgm:chMax val="1"/>
          <dgm:chPref val="1"/>
        </dgm:presLayoutVars>
      </dgm:prSet>
      <dgm:spPr/>
    </dgm:pt>
    <dgm:pt modelId="{617BD902-5601-4DED-97EE-4C6EA62A58E4}" type="pres">
      <dgm:prSet presAssocID="{59CAE89C-AA69-4CDF-BDDE-3C3BF2C36731}" presName="sibTrans" presStyleCnt="0"/>
      <dgm:spPr/>
    </dgm:pt>
    <dgm:pt modelId="{3E9E8CB3-40C0-4636-A61E-231DCFC96282}" type="pres">
      <dgm:prSet presAssocID="{DB14B0AF-5F8D-44D9-AC97-8CF9A752A960}" presName="compNode" presStyleCnt="0"/>
      <dgm:spPr/>
    </dgm:pt>
    <dgm:pt modelId="{1F674329-DF08-4BFE-8294-1194143BE840}" type="pres">
      <dgm:prSet presAssocID="{DB14B0AF-5F8D-44D9-AC97-8CF9A752A96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11651E39-67F8-407A-BA00-840429F68965}" type="pres">
      <dgm:prSet presAssocID="{DB14B0AF-5F8D-44D9-AC97-8CF9A752A960}" presName="spaceRect" presStyleCnt="0"/>
      <dgm:spPr/>
    </dgm:pt>
    <dgm:pt modelId="{4B6D97FE-16E4-4DD5-85EC-D5F2D5898A64}" type="pres">
      <dgm:prSet presAssocID="{DB14B0AF-5F8D-44D9-AC97-8CF9A752A960}" presName="textRect" presStyleLbl="revTx" presStyleIdx="2" presStyleCnt="7">
        <dgm:presLayoutVars>
          <dgm:chMax val="1"/>
          <dgm:chPref val="1"/>
        </dgm:presLayoutVars>
      </dgm:prSet>
      <dgm:spPr/>
    </dgm:pt>
    <dgm:pt modelId="{72356D4A-630D-4B26-A2B9-E3906C1AE181}" type="pres">
      <dgm:prSet presAssocID="{DB7A0AB3-4D46-44B8-96E8-1286245F671C}" presName="sibTrans" presStyleCnt="0"/>
      <dgm:spPr/>
    </dgm:pt>
    <dgm:pt modelId="{E2ECABFD-C202-4089-9C77-C86429AD60FA}" type="pres">
      <dgm:prSet presAssocID="{6881CB89-8659-4867-A2D2-8E4080ECF3C0}" presName="compNode" presStyleCnt="0"/>
      <dgm:spPr/>
    </dgm:pt>
    <dgm:pt modelId="{C149A415-2B68-45F1-902C-44EE7CA7E18F}" type="pres">
      <dgm:prSet presAssocID="{6881CB89-8659-4867-A2D2-8E4080ECF3C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p and bucket"/>
        </a:ext>
      </dgm:extLst>
    </dgm:pt>
    <dgm:pt modelId="{89B31FAA-2CC2-40E7-8DA5-8D75808F3585}" type="pres">
      <dgm:prSet presAssocID="{6881CB89-8659-4867-A2D2-8E4080ECF3C0}" presName="spaceRect" presStyleCnt="0"/>
      <dgm:spPr/>
    </dgm:pt>
    <dgm:pt modelId="{942827ED-E6B3-4EA0-89EC-CD5676CB7E26}" type="pres">
      <dgm:prSet presAssocID="{6881CB89-8659-4867-A2D2-8E4080ECF3C0}" presName="textRect" presStyleLbl="revTx" presStyleIdx="3" presStyleCnt="7">
        <dgm:presLayoutVars>
          <dgm:chMax val="1"/>
          <dgm:chPref val="1"/>
        </dgm:presLayoutVars>
      </dgm:prSet>
      <dgm:spPr/>
    </dgm:pt>
    <dgm:pt modelId="{6693624D-1CFF-47E3-BD2C-6F54658A376F}" type="pres">
      <dgm:prSet presAssocID="{023F4317-28D5-4CE7-BCA6-B7E805921641}" presName="sibTrans" presStyleCnt="0"/>
      <dgm:spPr/>
    </dgm:pt>
    <dgm:pt modelId="{6897A192-42B1-4C3D-A537-16756A94CB62}" type="pres">
      <dgm:prSet presAssocID="{24B664B1-4EC5-4BD3-8907-06BB21A8C89C}" presName="compNode" presStyleCnt="0"/>
      <dgm:spPr/>
    </dgm:pt>
    <dgm:pt modelId="{E7F4F74E-37DC-418B-A4D4-F9A350168B17}" type="pres">
      <dgm:prSet presAssocID="{24B664B1-4EC5-4BD3-8907-06BB21A8C89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sh"/>
        </a:ext>
      </dgm:extLst>
    </dgm:pt>
    <dgm:pt modelId="{27DD7EC8-FFB6-4D3E-A622-79D8EFE991AF}" type="pres">
      <dgm:prSet presAssocID="{24B664B1-4EC5-4BD3-8907-06BB21A8C89C}" presName="spaceRect" presStyleCnt="0"/>
      <dgm:spPr/>
    </dgm:pt>
    <dgm:pt modelId="{9988C962-BDC1-46F4-AD9E-AA71776EE70F}" type="pres">
      <dgm:prSet presAssocID="{24B664B1-4EC5-4BD3-8907-06BB21A8C89C}" presName="textRect" presStyleLbl="revTx" presStyleIdx="4" presStyleCnt="7">
        <dgm:presLayoutVars>
          <dgm:chMax val="1"/>
          <dgm:chPref val="1"/>
        </dgm:presLayoutVars>
      </dgm:prSet>
      <dgm:spPr/>
    </dgm:pt>
    <dgm:pt modelId="{C6BDB5B5-9885-46D9-8323-FAA3D6652919}" type="pres">
      <dgm:prSet presAssocID="{0D089EC1-14C1-4093-82B1-0D21296C4FCA}" presName="sibTrans" presStyleCnt="0"/>
      <dgm:spPr/>
    </dgm:pt>
    <dgm:pt modelId="{B00ADF1B-02F4-485A-9BA2-409062CDA244}" type="pres">
      <dgm:prSet presAssocID="{88BB2070-28CE-45A9-B247-1D5C08172632}" presName="compNode" presStyleCnt="0"/>
      <dgm:spPr/>
    </dgm:pt>
    <dgm:pt modelId="{68E9831F-4688-41B9-B45A-14F645C22D1A}" type="pres">
      <dgm:prSet presAssocID="{88BB2070-28CE-45A9-B247-1D5C0817263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uler"/>
        </a:ext>
      </dgm:extLst>
    </dgm:pt>
    <dgm:pt modelId="{8E02AE75-F420-40B7-B0A0-B4CCB202D11C}" type="pres">
      <dgm:prSet presAssocID="{88BB2070-28CE-45A9-B247-1D5C08172632}" presName="spaceRect" presStyleCnt="0"/>
      <dgm:spPr/>
    </dgm:pt>
    <dgm:pt modelId="{55636C59-2CB2-4E27-9DAE-639FE8A5B795}" type="pres">
      <dgm:prSet presAssocID="{88BB2070-28CE-45A9-B247-1D5C08172632}" presName="textRect" presStyleLbl="revTx" presStyleIdx="5" presStyleCnt="7">
        <dgm:presLayoutVars>
          <dgm:chMax val="1"/>
          <dgm:chPref val="1"/>
        </dgm:presLayoutVars>
      </dgm:prSet>
      <dgm:spPr/>
    </dgm:pt>
    <dgm:pt modelId="{5AF0599A-343A-427F-8DF6-4CAC9E544248}" type="pres">
      <dgm:prSet presAssocID="{62122ACF-DAB4-431C-B993-6310313B6FDA}" presName="sibTrans" presStyleCnt="0"/>
      <dgm:spPr/>
    </dgm:pt>
    <dgm:pt modelId="{1B01FE97-7B1F-406E-9BA2-EBB4646F606D}" type="pres">
      <dgm:prSet presAssocID="{F59F205A-330B-41BA-BC20-40A336B560BE}" presName="compNode" presStyleCnt="0"/>
      <dgm:spPr/>
    </dgm:pt>
    <dgm:pt modelId="{2512D662-81EC-499C-9CB4-8A0E321EA662}" type="pres">
      <dgm:prSet presAssocID="{F59F205A-330B-41BA-BC20-40A336B560B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able"/>
        </a:ext>
      </dgm:extLst>
    </dgm:pt>
    <dgm:pt modelId="{8346D0D9-2992-470A-AC9A-78B9B6C0525C}" type="pres">
      <dgm:prSet presAssocID="{F59F205A-330B-41BA-BC20-40A336B560BE}" presName="spaceRect" presStyleCnt="0"/>
      <dgm:spPr/>
    </dgm:pt>
    <dgm:pt modelId="{91D1C995-1698-4A2C-A185-0A331A6BECA8}" type="pres">
      <dgm:prSet presAssocID="{F59F205A-330B-41BA-BC20-40A336B560BE}" presName="textRect" presStyleLbl="revTx" presStyleIdx="6" presStyleCnt="7">
        <dgm:presLayoutVars>
          <dgm:chMax val="1"/>
          <dgm:chPref val="1"/>
        </dgm:presLayoutVars>
      </dgm:prSet>
      <dgm:spPr/>
    </dgm:pt>
  </dgm:ptLst>
  <dgm:cxnLst>
    <dgm:cxn modelId="{4A0E2C1D-8ABB-476C-B581-449B84B869AB}" srcId="{477D36EE-130E-423C-B812-41D32647F295}" destId="{24B664B1-4EC5-4BD3-8907-06BB21A8C89C}" srcOrd="4" destOrd="0" parTransId="{84EAA54E-6B70-4ABF-9AB3-F488547AF95E}" sibTransId="{0D089EC1-14C1-4093-82B1-0D21296C4FCA}"/>
    <dgm:cxn modelId="{8C02F331-93E6-43F1-B2CE-E8EAE223EC36}" type="presOf" srcId="{F59F205A-330B-41BA-BC20-40A336B560BE}" destId="{91D1C995-1698-4A2C-A185-0A331A6BECA8}" srcOrd="0" destOrd="0" presId="urn:microsoft.com/office/officeart/2018/2/layout/IconLabelList"/>
    <dgm:cxn modelId="{B154453C-14F3-4866-9AB6-9B32B4EE124F}" srcId="{477D36EE-130E-423C-B812-41D32647F295}" destId="{DB14B0AF-5F8D-44D9-AC97-8CF9A752A960}" srcOrd="2" destOrd="0" parTransId="{38C72C80-D9F5-4467-BF3C-E23B0A5F3276}" sibTransId="{DB7A0AB3-4D46-44B8-96E8-1286245F671C}"/>
    <dgm:cxn modelId="{5DCB1245-D955-4C9C-89D8-CFAF402F3ED5}" type="presOf" srcId="{88BB2070-28CE-45A9-B247-1D5C08172632}" destId="{55636C59-2CB2-4E27-9DAE-639FE8A5B795}" srcOrd="0" destOrd="0" presId="urn:microsoft.com/office/officeart/2018/2/layout/IconLabelList"/>
    <dgm:cxn modelId="{DB5E5C46-A1C8-4C92-922C-38F88426C976}" type="presOf" srcId="{8A7834D7-274D-4250-B89E-217087630904}" destId="{FA8AF312-5429-4ACF-9B14-B1C61AB4A97C}" srcOrd="0" destOrd="0" presId="urn:microsoft.com/office/officeart/2018/2/layout/IconLabelList"/>
    <dgm:cxn modelId="{91898F56-BE4E-423C-B77D-578576E15648}" srcId="{477D36EE-130E-423C-B812-41D32647F295}" destId="{88BB2070-28CE-45A9-B247-1D5C08172632}" srcOrd="5" destOrd="0" parTransId="{36290D9C-9E32-420E-82CE-146E3DE340DB}" sibTransId="{62122ACF-DAB4-431C-B993-6310313B6FDA}"/>
    <dgm:cxn modelId="{B0F25C93-9AFE-47B3-A4EB-074A6FB5AB46}" srcId="{477D36EE-130E-423C-B812-41D32647F295}" destId="{8A7834D7-274D-4250-B89E-217087630904}" srcOrd="1" destOrd="0" parTransId="{88A02B7B-EB69-40F9-94B8-65BB499CB8B6}" sibTransId="{59CAE89C-AA69-4CDF-BDDE-3C3BF2C36731}"/>
    <dgm:cxn modelId="{7A2DB598-7912-4CF1-9833-F8FE0F4DCDAB}" type="presOf" srcId="{DB14B0AF-5F8D-44D9-AC97-8CF9A752A960}" destId="{4B6D97FE-16E4-4DD5-85EC-D5F2D5898A64}" srcOrd="0" destOrd="0" presId="urn:microsoft.com/office/officeart/2018/2/layout/IconLabelList"/>
    <dgm:cxn modelId="{A3CC80A2-A43A-430D-81DF-9D1A726453AC}" srcId="{477D36EE-130E-423C-B812-41D32647F295}" destId="{E82A56ED-AB77-426D-AF7A-EF9DF6902CAB}" srcOrd="0" destOrd="0" parTransId="{B83D3486-6313-4B22-A8D6-978351E94296}" sibTransId="{ADFF9A54-02C8-4792-87AD-9051CFCAB9B2}"/>
    <dgm:cxn modelId="{6E200ED7-3959-46C2-89A3-DBD9A4D310B1}" type="presOf" srcId="{E82A56ED-AB77-426D-AF7A-EF9DF6902CAB}" destId="{48BE0D54-EDB0-48E1-8FEC-8F019B8A7943}" srcOrd="0" destOrd="0" presId="urn:microsoft.com/office/officeart/2018/2/layout/IconLabelList"/>
    <dgm:cxn modelId="{343F69E3-E9D7-4F10-9439-48371819BF0D}" type="presOf" srcId="{24B664B1-4EC5-4BD3-8907-06BB21A8C89C}" destId="{9988C962-BDC1-46F4-AD9E-AA71776EE70F}" srcOrd="0" destOrd="0" presId="urn:microsoft.com/office/officeart/2018/2/layout/IconLabelList"/>
    <dgm:cxn modelId="{8DBD12E4-3638-423D-8B37-15913FB26921}" srcId="{477D36EE-130E-423C-B812-41D32647F295}" destId="{F59F205A-330B-41BA-BC20-40A336B560BE}" srcOrd="6" destOrd="0" parTransId="{F9EE5610-959A-4F95-B322-3964D9EBA548}" sibTransId="{A4C0D8F0-572F-4587-BA69-B437373225C0}"/>
    <dgm:cxn modelId="{57678DF2-D18E-4C8F-B1BB-20C4018EE4A7}" srcId="{477D36EE-130E-423C-B812-41D32647F295}" destId="{6881CB89-8659-4867-A2D2-8E4080ECF3C0}" srcOrd="3" destOrd="0" parTransId="{E4BD2614-25BB-4D3D-8622-246D455134E4}" sibTransId="{023F4317-28D5-4CE7-BCA6-B7E805921641}"/>
    <dgm:cxn modelId="{E31B55F7-B392-48E1-B548-4A9553778740}" type="presOf" srcId="{477D36EE-130E-423C-B812-41D32647F295}" destId="{14DB063C-BB3E-4124-953C-F0AEDA95FE4E}" srcOrd="0" destOrd="0" presId="urn:microsoft.com/office/officeart/2018/2/layout/IconLabelList"/>
    <dgm:cxn modelId="{05F09DF8-DF45-43D6-B86F-571E87D32F2C}" type="presOf" srcId="{6881CB89-8659-4867-A2D2-8E4080ECF3C0}" destId="{942827ED-E6B3-4EA0-89EC-CD5676CB7E26}" srcOrd="0" destOrd="0" presId="urn:microsoft.com/office/officeart/2018/2/layout/IconLabelList"/>
    <dgm:cxn modelId="{47BCA5E4-703C-4778-AC4D-C07949D0B2B0}" type="presParOf" srcId="{14DB063C-BB3E-4124-953C-F0AEDA95FE4E}" destId="{1FB55B71-245B-4F93-BEA9-063B12A952C4}" srcOrd="0" destOrd="0" presId="urn:microsoft.com/office/officeart/2018/2/layout/IconLabelList"/>
    <dgm:cxn modelId="{95D8AC5F-9ACF-47EC-94C1-76B2BEA3308F}" type="presParOf" srcId="{1FB55B71-245B-4F93-BEA9-063B12A952C4}" destId="{D74F5E16-0032-4C80-82AD-FCF45ED41704}" srcOrd="0" destOrd="0" presId="urn:microsoft.com/office/officeart/2018/2/layout/IconLabelList"/>
    <dgm:cxn modelId="{5B2FC55D-487B-4042-8C68-6347E18FF812}" type="presParOf" srcId="{1FB55B71-245B-4F93-BEA9-063B12A952C4}" destId="{B687AB58-F39F-47C8-B003-4C56E2A0819B}" srcOrd="1" destOrd="0" presId="urn:microsoft.com/office/officeart/2018/2/layout/IconLabelList"/>
    <dgm:cxn modelId="{459BCDF4-A762-4E79-BCB5-D8765353CC9E}" type="presParOf" srcId="{1FB55B71-245B-4F93-BEA9-063B12A952C4}" destId="{48BE0D54-EDB0-48E1-8FEC-8F019B8A7943}" srcOrd="2" destOrd="0" presId="urn:microsoft.com/office/officeart/2018/2/layout/IconLabelList"/>
    <dgm:cxn modelId="{66F02E8D-E2E2-4007-A9E6-C507D821EE77}" type="presParOf" srcId="{14DB063C-BB3E-4124-953C-F0AEDA95FE4E}" destId="{61FD0C26-A594-4E01-8E55-EBC07A7702EB}" srcOrd="1" destOrd="0" presId="urn:microsoft.com/office/officeart/2018/2/layout/IconLabelList"/>
    <dgm:cxn modelId="{8ADE87E2-029A-48DB-B788-3B121A4AA193}" type="presParOf" srcId="{14DB063C-BB3E-4124-953C-F0AEDA95FE4E}" destId="{83CB8E00-F6DB-4331-A44A-CD68DC156464}" srcOrd="2" destOrd="0" presId="urn:microsoft.com/office/officeart/2018/2/layout/IconLabelList"/>
    <dgm:cxn modelId="{97D6B26C-57D6-44FB-A396-8748D0140FAF}" type="presParOf" srcId="{83CB8E00-F6DB-4331-A44A-CD68DC156464}" destId="{C57448FA-5F03-4729-B322-1EF7C2DDB740}" srcOrd="0" destOrd="0" presId="urn:microsoft.com/office/officeart/2018/2/layout/IconLabelList"/>
    <dgm:cxn modelId="{1901CE61-36DA-4971-B007-462CA206D341}" type="presParOf" srcId="{83CB8E00-F6DB-4331-A44A-CD68DC156464}" destId="{33A8FAD1-D795-4D89-B3C2-A8629ADE4549}" srcOrd="1" destOrd="0" presId="urn:microsoft.com/office/officeart/2018/2/layout/IconLabelList"/>
    <dgm:cxn modelId="{97D9CC90-AF53-4ED4-AC91-CD1D41C78534}" type="presParOf" srcId="{83CB8E00-F6DB-4331-A44A-CD68DC156464}" destId="{FA8AF312-5429-4ACF-9B14-B1C61AB4A97C}" srcOrd="2" destOrd="0" presId="urn:microsoft.com/office/officeart/2018/2/layout/IconLabelList"/>
    <dgm:cxn modelId="{59CD8BB5-9162-469B-844C-9D59CB44719F}" type="presParOf" srcId="{14DB063C-BB3E-4124-953C-F0AEDA95FE4E}" destId="{617BD902-5601-4DED-97EE-4C6EA62A58E4}" srcOrd="3" destOrd="0" presId="urn:microsoft.com/office/officeart/2018/2/layout/IconLabelList"/>
    <dgm:cxn modelId="{43908B10-6B07-4EA2-8DB7-3D8F0661E97C}" type="presParOf" srcId="{14DB063C-BB3E-4124-953C-F0AEDA95FE4E}" destId="{3E9E8CB3-40C0-4636-A61E-231DCFC96282}" srcOrd="4" destOrd="0" presId="urn:microsoft.com/office/officeart/2018/2/layout/IconLabelList"/>
    <dgm:cxn modelId="{7836ABE8-5B84-4DA4-AE07-704B14856938}" type="presParOf" srcId="{3E9E8CB3-40C0-4636-A61E-231DCFC96282}" destId="{1F674329-DF08-4BFE-8294-1194143BE840}" srcOrd="0" destOrd="0" presId="urn:microsoft.com/office/officeart/2018/2/layout/IconLabelList"/>
    <dgm:cxn modelId="{FA84A05B-231E-4BE2-858D-13DF8AAE71FE}" type="presParOf" srcId="{3E9E8CB3-40C0-4636-A61E-231DCFC96282}" destId="{11651E39-67F8-407A-BA00-840429F68965}" srcOrd="1" destOrd="0" presId="urn:microsoft.com/office/officeart/2018/2/layout/IconLabelList"/>
    <dgm:cxn modelId="{9911690D-8DEE-4B33-AE06-470C279F07B6}" type="presParOf" srcId="{3E9E8CB3-40C0-4636-A61E-231DCFC96282}" destId="{4B6D97FE-16E4-4DD5-85EC-D5F2D5898A64}" srcOrd="2" destOrd="0" presId="urn:microsoft.com/office/officeart/2018/2/layout/IconLabelList"/>
    <dgm:cxn modelId="{31DC027E-2FF4-432F-99B9-553C6D3343E2}" type="presParOf" srcId="{14DB063C-BB3E-4124-953C-F0AEDA95FE4E}" destId="{72356D4A-630D-4B26-A2B9-E3906C1AE181}" srcOrd="5" destOrd="0" presId="urn:microsoft.com/office/officeart/2018/2/layout/IconLabelList"/>
    <dgm:cxn modelId="{51AA96E0-F0EE-46D8-9A75-B00E26BE93FE}" type="presParOf" srcId="{14DB063C-BB3E-4124-953C-F0AEDA95FE4E}" destId="{E2ECABFD-C202-4089-9C77-C86429AD60FA}" srcOrd="6" destOrd="0" presId="urn:microsoft.com/office/officeart/2018/2/layout/IconLabelList"/>
    <dgm:cxn modelId="{5D9A54DB-71DE-4BF6-B806-E38336793C34}" type="presParOf" srcId="{E2ECABFD-C202-4089-9C77-C86429AD60FA}" destId="{C149A415-2B68-45F1-902C-44EE7CA7E18F}" srcOrd="0" destOrd="0" presId="urn:microsoft.com/office/officeart/2018/2/layout/IconLabelList"/>
    <dgm:cxn modelId="{D263C950-EA12-433A-8C1D-DB83054F8FC9}" type="presParOf" srcId="{E2ECABFD-C202-4089-9C77-C86429AD60FA}" destId="{89B31FAA-2CC2-40E7-8DA5-8D75808F3585}" srcOrd="1" destOrd="0" presId="urn:microsoft.com/office/officeart/2018/2/layout/IconLabelList"/>
    <dgm:cxn modelId="{D33DC22A-43BF-476C-8FA2-37FD9F0028CA}" type="presParOf" srcId="{E2ECABFD-C202-4089-9C77-C86429AD60FA}" destId="{942827ED-E6B3-4EA0-89EC-CD5676CB7E26}" srcOrd="2" destOrd="0" presId="urn:microsoft.com/office/officeart/2018/2/layout/IconLabelList"/>
    <dgm:cxn modelId="{0B008139-260F-40DE-9790-6BE9CA378242}" type="presParOf" srcId="{14DB063C-BB3E-4124-953C-F0AEDA95FE4E}" destId="{6693624D-1CFF-47E3-BD2C-6F54658A376F}" srcOrd="7" destOrd="0" presId="urn:microsoft.com/office/officeart/2018/2/layout/IconLabelList"/>
    <dgm:cxn modelId="{DFC5513E-27EE-43AE-A064-4FA7F996FD34}" type="presParOf" srcId="{14DB063C-BB3E-4124-953C-F0AEDA95FE4E}" destId="{6897A192-42B1-4C3D-A537-16756A94CB62}" srcOrd="8" destOrd="0" presId="urn:microsoft.com/office/officeart/2018/2/layout/IconLabelList"/>
    <dgm:cxn modelId="{7702A274-CC9F-418E-9189-62C5AC1D3154}" type="presParOf" srcId="{6897A192-42B1-4C3D-A537-16756A94CB62}" destId="{E7F4F74E-37DC-418B-A4D4-F9A350168B17}" srcOrd="0" destOrd="0" presId="urn:microsoft.com/office/officeart/2018/2/layout/IconLabelList"/>
    <dgm:cxn modelId="{C8B1AC57-8924-4BF6-96F8-5F46F306CCFE}" type="presParOf" srcId="{6897A192-42B1-4C3D-A537-16756A94CB62}" destId="{27DD7EC8-FFB6-4D3E-A622-79D8EFE991AF}" srcOrd="1" destOrd="0" presId="urn:microsoft.com/office/officeart/2018/2/layout/IconLabelList"/>
    <dgm:cxn modelId="{6357EBA4-FD0B-42F4-8895-98C955D06D3E}" type="presParOf" srcId="{6897A192-42B1-4C3D-A537-16756A94CB62}" destId="{9988C962-BDC1-46F4-AD9E-AA71776EE70F}" srcOrd="2" destOrd="0" presId="urn:microsoft.com/office/officeart/2018/2/layout/IconLabelList"/>
    <dgm:cxn modelId="{896E8ED9-E958-4851-8D1C-4F0FE897FA90}" type="presParOf" srcId="{14DB063C-BB3E-4124-953C-F0AEDA95FE4E}" destId="{C6BDB5B5-9885-46D9-8323-FAA3D6652919}" srcOrd="9" destOrd="0" presId="urn:microsoft.com/office/officeart/2018/2/layout/IconLabelList"/>
    <dgm:cxn modelId="{D31A99F8-0D97-4BE3-9EC0-D9CE8C0A03D4}" type="presParOf" srcId="{14DB063C-BB3E-4124-953C-F0AEDA95FE4E}" destId="{B00ADF1B-02F4-485A-9BA2-409062CDA244}" srcOrd="10" destOrd="0" presId="urn:microsoft.com/office/officeart/2018/2/layout/IconLabelList"/>
    <dgm:cxn modelId="{AD8CA97B-1D53-4410-8AE7-EB8B970E39E1}" type="presParOf" srcId="{B00ADF1B-02F4-485A-9BA2-409062CDA244}" destId="{68E9831F-4688-41B9-B45A-14F645C22D1A}" srcOrd="0" destOrd="0" presId="urn:microsoft.com/office/officeart/2018/2/layout/IconLabelList"/>
    <dgm:cxn modelId="{01965ABC-8C9B-4DC2-ACC4-FB2862EFBB0D}" type="presParOf" srcId="{B00ADF1B-02F4-485A-9BA2-409062CDA244}" destId="{8E02AE75-F420-40B7-B0A0-B4CCB202D11C}" srcOrd="1" destOrd="0" presId="urn:microsoft.com/office/officeart/2018/2/layout/IconLabelList"/>
    <dgm:cxn modelId="{845F6F91-71CE-41F0-908F-F8728CC6F76A}" type="presParOf" srcId="{B00ADF1B-02F4-485A-9BA2-409062CDA244}" destId="{55636C59-2CB2-4E27-9DAE-639FE8A5B795}" srcOrd="2" destOrd="0" presId="urn:microsoft.com/office/officeart/2018/2/layout/IconLabelList"/>
    <dgm:cxn modelId="{C3FD8299-6F09-4602-9941-DBED3FBBB145}" type="presParOf" srcId="{14DB063C-BB3E-4124-953C-F0AEDA95FE4E}" destId="{5AF0599A-343A-427F-8DF6-4CAC9E544248}" srcOrd="11" destOrd="0" presId="urn:microsoft.com/office/officeart/2018/2/layout/IconLabelList"/>
    <dgm:cxn modelId="{4D5A5996-B981-42BB-B732-F8717D0FEE19}" type="presParOf" srcId="{14DB063C-BB3E-4124-953C-F0AEDA95FE4E}" destId="{1B01FE97-7B1F-406E-9BA2-EBB4646F606D}" srcOrd="12" destOrd="0" presId="urn:microsoft.com/office/officeart/2018/2/layout/IconLabelList"/>
    <dgm:cxn modelId="{0A391285-D112-4AFB-90D5-26AF788ABB90}" type="presParOf" srcId="{1B01FE97-7B1F-406E-9BA2-EBB4646F606D}" destId="{2512D662-81EC-499C-9CB4-8A0E321EA662}" srcOrd="0" destOrd="0" presId="urn:microsoft.com/office/officeart/2018/2/layout/IconLabelList"/>
    <dgm:cxn modelId="{DA869A75-85F4-4E92-B602-6577FB034D46}" type="presParOf" srcId="{1B01FE97-7B1F-406E-9BA2-EBB4646F606D}" destId="{8346D0D9-2992-470A-AC9A-78B9B6C0525C}" srcOrd="1" destOrd="0" presId="urn:microsoft.com/office/officeart/2018/2/layout/IconLabelList"/>
    <dgm:cxn modelId="{9520B413-D7BB-4390-9039-FC9C792EB1C1}" type="presParOf" srcId="{1B01FE97-7B1F-406E-9BA2-EBB4646F606D}" destId="{91D1C995-1698-4A2C-A185-0A331A6BECA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44ABD6-8595-4660-A8F7-60802618437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B4033A-525D-4264-995F-18D86B0689E9}">
      <dgm:prSet custT="1"/>
      <dgm:spPr/>
      <dgm:t>
        <a:bodyPr/>
        <a:lstStyle/>
        <a:p>
          <a:pPr rtl="0">
            <a:lnSpc>
              <a:spcPct val="100000"/>
            </a:lnSpc>
          </a:pPr>
          <a:r>
            <a:rPr lang="en-US" sz="1600">
              <a:latin typeface="Calibri"/>
              <a:ea typeface="Calibri" panose="020F0502020204030204" pitchFamily="34" charset="0"/>
              <a:cs typeface="Calibri"/>
            </a:rPr>
            <a:t>The team automated table creation, but there’s </a:t>
          </a:r>
          <a:r>
            <a:rPr lang="en-US" sz="1600" b="1">
              <a:latin typeface="Calibri"/>
              <a:ea typeface="Calibri" panose="020F0502020204030204" pitchFamily="34" charset="0"/>
              <a:cs typeface="Calibri"/>
            </a:rPr>
            <a:t>more automation</a:t>
          </a:r>
          <a:r>
            <a:rPr lang="en-US" sz="1600">
              <a:latin typeface="Calibri"/>
              <a:ea typeface="Calibri" panose="020F0502020204030204" pitchFamily="34" charset="0"/>
              <a:cs typeface="Calibri"/>
            </a:rPr>
            <a:t> opportunities on the backend. </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946F85A0-93FE-4809-9C85-50C042E069DF}" type="parTrans" cxnId="{E7624F34-410B-48AA-B639-6E940EC96321}">
      <dgm:prSet/>
      <dgm:spPr/>
      <dgm:t>
        <a:bodyPr/>
        <a:lstStyle/>
        <a:p>
          <a:endParaRPr lang="en-US"/>
        </a:p>
      </dgm:t>
    </dgm:pt>
    <dgm:pt modelId="{7D8381A1-DF9D-4762-AC7E-B50FBCE3CF9F}" type="sibTrans" cxnId="{E7624F34-410B-48AA-B639-6E940EC96321}">
      <dgm:prSet/>
      <dgm:spPr/>
      <dgm:t>
        <a:bodyPr/>
        <a:lstStyle/>
        <a:p>
          <a:endParaRPr lang="en-US"/>
        </a:p>
      </dgm:t>
    </dgm:pt>
    <dgm:pt modelId="{97DD3040-AAE6-4623-9AA6-10D0980BB48F}">
      <dgm:prSet custT="1"/>
      <dgm:spPr/>
      <dgm:t>
        <a:bodyPr/>
        <a:lstStyle/>
        <a:p>
          <a:pPr>
            <a:lnSpc>
              <a:spcPct val="100000"/>
            </a:lnSpc>
          </a:pPr>
          <a:r>
            <a:rPr lang="en-US" sz="1600">
              <a:latin typeface="Calibri"/>
              <a:ea typeface="Calibri" panose="020F0502020204030204" pitchFamily="34" charset="0"/>
              <a:cs typeface="Calibri"/>
            </a:rPr>
            <a:t>Intake survey data from state/local partners.</a:t>
          </a:r>
          <a:endParaRPr lang="en-US" sz="1600" dirty="0">
            <a:latin typeface="Calibri"/>
            <a:ea typeface="Calibri" panose="020F0502020204030204" pitchFamily="34" charset="0"/>
            <a:cs typeface="Calibri" panose="020F0502020204030204" pitchFamily="34" charset="0"/>
          </a:endParaRPr>
        </a:p>
      </dgm:t>
    </dgm:pt>
    <dgm:pt modelId="{298626A3-093D-4C8A-9EE7-A505C3BF57D3}" type="parTrans" cxnId="{45C274EC-DDEF-48F5-9D58-8D10D40DC5D9}">
      <dgm:prSet/>
      <dgm:spPr/>
      <dgm:t>
        <a:bodyPr/>
        <a:lstStyle/>
        <a:p>
          <a:endParaRPr lang="en-US"/>
        </a:p>
      </dgm:t>
    </dgm:pt>
    <dgm:pt modelId="{EC237DCF-1959-494E-862F-6C8C4DCFF782}" type="sibTrans" cxnId="{45C274EC-DDEF-48F5-9D58-8D10D40DC5D9}">
      <dgm:prSet/>
      <dgm:spPr/>
      <dgm:t>
        <a:bodyPr/>
        <a:lstStyle/>
        <a:p>
          <a:endParaRPr lang="en-US"/>
        </a:p>
      </dgm:t>
    </dgm:pt>
    <dgm:pt modelId="{CE9799D8-A57C-4D1C-A661-C85329A6FBDD}">
      <dgm:prSet custT="1"/>
      <dgm:spPr/>
      <dgm:t>
        <a:bodyPr/>
        <a:lstStyle/>
        <a:p>
          <a:pPr>
            <a:lnSpc>
              <a:spcPct val="100000"/>
            </a:lnSpc>
          </a:pPr>
          <a:r>
            <a:rPr lang="en-US" sz="1600">
              <a:latin typeface="Calibri"/>
              <a:ea typeface="Calibri" panose="020F0502020204030204" pitchFamily="34" charset="0"/>
              <a:cs typeface="Calibri"/>
            </a:rPr>
            <a:t>ETL of data stored in sponsor’s SQL database, to avoid file sharing.</a:t>
          </a:r>
          <a:endParaRPr lang="en-US" sz="1600" dirty="0">
            <a:latin typeface="Calibri"/>
            <a:ea typeface="Calibri" panose="020F0502020204030204" pitchFamily="34" charset="0"/>
            <a:cs typeface="Calibri" panose="020F0502020204030204" pitchFamily="34" charset="0"/>
          </a:endParaRPr>
        </a:p>
      </dgm:t>
    </dgm:pt>
    <dgm:pt modelId="{82636FD7-5663-438D-96FE-DE00927A0A05}" type="parTrans" cxnId="{D92FCC0E-452C-4EC4-BA16-E585C543C829}">
      <dgm:prSet/>
      <dgm:spPr/>
      <dgm:t>
        <a:bodyPr/>
        <a:lstStyle/>
        <a:p>
          <a:endParaRPr lang="en-US"/>
        </a:p>
      </dgm:t>
    </dgm:pt>
    <dgm:pt modelId="{CD04BE09-C785-4A8E-A316-78FF2779CC92}" type="sibTrans" cxnId="{D92FCC0E-452C-4EC4-BA16-E585C543C829}">
      <dgm:prSet/>
      <dgm:spPr/>
      <dgm:t>
        <a:bodyPr/>
        <a:lstStyle/>
        <a:p>
          <a:endParaRPr lang="en-US"/>
        </a:p>
      </dgm:t>
    </dgm:pt>
    <dgm:pt modelId="{145B4A07-53E9-428D-B2FB-B1ED28126424}">
      <dgm:prSet custT="1"/>
      <dgm:spPr/>
      <dgm:t>
        <a:bodyPr/>
        <a:lstStyle/>
        <a:p>
          <a:pPr>
            <a:lnSpc>
              <a:spcPct val="100000"/>
            </a:lnSpc>
          </a:pPr>
          <a:r>
            <a:rPr lang="en-US" sz="1600">
              <a:latin typeface="Calibri"/>
              <a:ea typeface="Calibri" panose="020F0502020204030204" pitchFamily="34" charset="0"/>
              <a:cs typeface="Calibri"/>
            </a:rPr>
            <a:t>Little analysis of the data has historically been done, there’s likely untold narratives in the data or questions that can now be answered with </a:t>
          </a:r>
          <a:r>
            <a:rPr lang="en-US" sz="1600" b="1">
              <a:latin typeface="Calibri"/>
              <a:ea typeface="Calibri" panose="020F0502020204030204" pitchFamily="34" charset="0"/>
              <a:cs typeface="Calibri"/>
            </a:rPr>
            <a:t>novel data analysis</a:t>
          </a:r>
          <a:r>
            <a:rPr lang="en-US" sz="1600">
              <a:latin typeface="Calibri"/>
              <a:ea typeface="Calibri" panose="020F0502020204030204" pitchFamily="34" charset="0"/>
              <a:cs typeface="Calibri"/>
            </a:rPr>
            <a:t>.</a:t>
          </a:r>
          <a:endParaRPr lang="en-US" sz="1600" dirty="0">
            <a:latin typeface="Calibri"/>
            <a:ea typeface="Calibri" panose="020F0502020204030204" pitchFamily="34" charset="0"/>
            <a:cs typeface="Calibri" panose="020F0502020204030204" pitchFamily="34" charset="0"/>
          </a:endParaRPr>
        </a:p>
      </dgm:t>
    </dgm:pt>
    <dgm:pt modelId="{9D707861-486E-4F8C-A11A-8ED21A0A3A1B}" type="parTrans" cxnId="{885CBB27-C370-4828-9BA0-769E3232A85D}">
      <dgm:prSet/>
      <dgm:spPr/>
      <dgm:t>
        <a:bodyPr/>
        <a:lstStyle/>
        <a:p>
          <a:endParaRPr lang="en-US"/>
        </a:p>
      </dgm:t>
    </dgm:pt>
    <dgm:pt modelId="{8BA8C40D-78F8-4CAB-99A6-0F656042CDF3}" type="sibTrans" cxnId="{885CBB27-C370-4828-9BA0-769E3232A85D}">
      <dgm:prSet/>
      <dgm:spPr/>
      <dgm:t>
        <a:bodyPr/>
        <a:lstStyle/>
        <a:p>
          <a:endParaRPr lang="en-US"/>
        </a:p>
      </dgm:t>
    </dgm:pt>
    <dgm:pt modelId="{D898DC67-434E-42DC-AD0C-4A45943588F3}">
      <dgm:prSet custT="1"/>
      <dgm:spPr/>
      <dgm:t>
        <a:bodyPr/>
        <a:lstStyle/>
        <a:p>
          <a:pPr>
            <a:lnSpc>
              <a:spcPct val="100000"/>
            </a:lnSpc>
          </a:pPr>
          <a:r>
            <a:rPr lang="en-US" sz="1600">
              <a:latin typeface="Calibri"/>
              <a:ea typeface="Calibri" panose="020F0502020204030204" pitchFamily="34" charset="0"/>
              <a:cs typeface="Calibri"/>
            </a:rPr>
            <a:t>Include additional descriptive statistics or create new statistics to report.</a:t>
          </a:r>
          <a:endParaRPr lang="en-US" sz="1600" dirty="0">
            <a:latin typeface="Calibri"/>
            <a:ea typeface="Calibri" panose="020F0502020204030204" pitchFamily="34" charset="0"/>
            <a:cs typeface="Calibri" panose="020F0502020204030204" pitchFamily="34" charset="0"/>
          </a:endParaRPr>
        </a:p>
      </dgm:t>
    </dgm:pt>
    <dgm:pt modelId="{885298D1-B52E-4320-889D-0C14F18D54B3}" type="parTrans" cxnId="{990206F7-A329-4B26-A9C5-1EE25DAF278E}">
      <dgm:prSet/>
      <dgm:spPr/>
      <dgm:t>
        <a:bodyPr/>
        <a:lstStyle/>
        <a:p>
          <a:endParaRPr lang="en-US"/>
        </a:p>
      </dgm:t>
    </dgm:pt>
    <dgm:pt modelId="{BD615FCA-C040-49A7-A0CB-BEB50C355936}" type="sibTrans" cxnId="{990206F7-A329-4B26-A9C5-1EE25DAF278E}">
      <dgm:prSet/>
      <dgm:spPr/>
      <dgm:t>
        <a:bodyPr/>
        <a:lstStyle/>
        <a:p>
          <a:endParaRPr lang="en-US"/>
        </a:p>
      </dgm:t>
    </dgm:pt>
    <dgm:pt modelId="{FB493278-B719-40BB-BAA0-9AC74EB7EBFD}">
      <dgm:prSet custT="1"/>
      <dgm:spPr/>
      <dgm:t>
        <a:bodyPr/>
        <a:lstStyle/>
        <a:p>
          <a:pPr>
            <a:lnSpc>
              <a:spcPct val="100000"/>
            </a:lnSpc>
          </a:pPr>
          <a:r>
            <a:rPr lang="en-US" sz="1600">
              <a:latin typeface="Calibri"/>
              <a:ea typeface="Calibri" panose="020F0502020204030204" pitchFamily="34" charset="0"/>
              <a:cs typeface="Calibri"/>
            </a:rPr>
            <a:t>Pursue predictive analytics or forecasting by integrating new data sets with variables more likely (based on SME) to drive models.</a:t>
          </a:r>
          <a:endParaRPr lang="en-US" sz="1600" dirty="0">
            <a:latin typeface="Calibri"/>
            <a:ea typeface="Calibri" panose="020F0502020204030204" pitchFamily="34" charset="0"/>
            <a:cs typeface="Calibri"/>
          </a:endParaRPr>
        </a:p>
      </dgm:t>
    </dgm:pt>
    <dgm:pt modelId="{330DD151-97AF-4B5E-83F3-574534B1E285}" type="parTrans" cxnId="{50EA5A1F-AD1A-42E0-8C55-855BAD9646D7}">
      <dgm:prSet/>
      <dgm:spPr/>
      <dgm:t>
        <a:bodyPr/>
        <a:lstStyle/>
        <a:p>
          <a:endParaRPr lang="en-US"/>
        </a:p>
      </dgm:t>
    </dgm:pt>
    <dgm:pt modelId="{A59647B1-4E40-44BD-9BE4-6650D1C90FCF}" type="sibTrans" cxnId="{50EA5A1F-AD1A-42E0-8C55-855BAD9646D7}">
      <dgm:prSet/>
      <dgm:spPr/>
      <dgm:t>
        <a:bodyPr/>
        <a:lstStyle/>
        <a:p>
          <a:endParaRPr lang="en-US"/>
        </a:p>
      </dgm:t>
    </dgm:pt>
    <dgm:pt modelId="{5F3F924F-13F4-4E6A-A666-A2F6831DA7AD}">
      <dgm:prSet custT="1"/>
      <dgm:spPr/>
      <dgm:t>
        <a:bodyPr/>
        <a:lstStyle/>
        <a:p>
          <a:pPr rtl="0">
            <a:lnSpc>
              <a:spcPct val="100000"/>
            </a:lnSpc>
          </a:pPr>
          <a:r>
            <a:rPr lang="en-US" sz="1600">
              <a:latin typeface="Calibri"/>
              <a:ea typeface="Calibri" panose="020F0502020204030204" pitchFamily="34" charset="0"/>
              <a:cs typeface="Calibri"/>
            </a:rPr>
            <a:t>A prototype dashboard’s been built to enable broader access to the data and enable nontechnical users to query the data, but </a:t>
          </a:r>
          <a:r>
            <a:rPr lang="en-US" sz="1600" b="1">
              <a:latin typeface="Calibri"/>
              <a:ea typeface="Calibri" panose="020F0502020204030204" pitchFamily="34" charset="0"/>
              <a:cs typeface="Calibri"/>
            </a:rPr>
            <a:t>self-service reporting</a:t>
          </a:r>
          <a:r>
            <a:rPr lang="en-US" sz="1600">
              <a:latin typeface="Calibri"/>
              <a:ea typeface="Calibri" panose="020F0502020204030204" pitchFamily="34" charset="0"/>
              <a:cs typeface="Calibri"/>
            </a:rPr>
            <a:t> can be taken further. </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D9500F64-E6FA-4035-98DD-8451D652F685}" type="parTrans" cxnId="{D31A8405-ACF4-4372-9AC7-19329BAEB8A7}">
      <dgm:prSet/>
      <dgm:spPr/>
      <dgm:t>
        <a:bodyPr/>
        <a:lstStyle/>
        <a:p>
          <a:endParaRPr lang="en-US"/>
        </a:p>
      </dgm:t>
    </dgm:pt>
    <dgm:pt modelId="{30F0985B-10F4-4FD3-80AE-E7855719F3EE}" type="sibTrans" cxnId="{D31A8405-ACF4-4372-9AC7-19329BAEB8A7}">
      <dgm:prSet/>
      <dgm:spPr/>
      <dgm:t>
        <a:bodyPr/>
        <a:lstStyle/>
        <a:p>
          <a:endParaRPr lang="en-US"/>
        </a:p>
      </dgm:t>
    </dgm:pt>
    <dgm:pt modelId="{ED76E617-B5B3-4ADB-AD93-A0612A8CE6F7}">
      <dgm:prSet custT="1"/>
      <dgm:spPr/>
      <dgm:t>
        <a:bodyPr/>
        <a:lstStyle/>
        <a:p>
          <a:pPr>
            <a:lnSpc>
              <a:spcPct val="100000"/>
            </a:lnSpc>
          </a:pPr>
          <a:r>
            <a:rPr lang="en-US" sz="1600">
              <a:latin typeface="Calibri"/>
              <a:ea typeface="Calibri" panose="020F0502020204030204" pitchFamily="34" charset="0"/>
              <a:cs typeface="Calibri"/>
            </a:rPr>
            <a:t>Add NLG or conversational AI to enable language-based queries as opposed to Tableau-embedded filters.</a:t>
          </a:r>
          <a:endParaRPr lang="en-US" sz="1600" dirty="0">
            <a:latin typeface="Calibri"/>
            <a:ea typeface="Calibri" panose="020F0502020204030204" pitchFamily="34" charset="0"/>
            <a:cs typeface="Calibri"/>
          </a:endParaRPr>
        </a:p>
      </dgm:t>
    </dgm:pt>
    <dgm:pt modelId="{3F392BE2-6D5C-410D-862A-5B37DC080A31}" type="parTrans" cxnId="{D1796E5C-581D-42BE-A3FA-49007F2BCBDD}">
      <dgm:prSet/>
      <dgm:spPr/>
      <dgm:t>
        <a:bodyPr/>
        <a:lstStyle/>
        <a:p>
          <a:endParaRPr lang="en-US"/>
        </a:p>
      </dgm:t>
    </dgm:pt>
    <dgm:pt modelId="{61362D78-EF08-4A62-BD52-A73519E9B8F2}" type="sibTrans" cxnId="{D1796E5C-581D-42BE-A3FA-49007F2BCBDD}">
      <dgm:prSet/>
      <dgm:spPr/>
      <dgm:t>
        <a:bodyPr/>
        <a:lstStyle/>
        <a:p>
          <a:endParaRPr lang="en-US"/>
        </a:p>
      </dgm:t>
    </dgm:pt>
    <dgm:pt modelId="{949EE19E-244A-4F00-95F7-BDEF12189994}">
      <dgm:prSet custT="1"/>
      <dgm:spPr/>
      <dgm:t>
        <a:bodyPr/>
        <a:lstStyle/>
        <a:p>
          <a:pPr rtl="0">
            <a:lnSpc>
              <a:spcPct val="100000"/>
            </a:lnSpc>
          </a:pPr>
          <a:r>
            <a:rPr lang="en-US" sz="1600" dirty="0">
              <a:latin typeface="Calibri"/>
              <a:ea typeface="Calibri" panose="020F0502020204030204" pitchFamily="34" charset="0"/>
              <a:cs typeface="Calibri"/>
            </a:rPr>
            <a:t>Limited visibility into precise </a:t>
          </a:r>
          <a:r>
            <a:rPr lang="en-US" sz="1600" b="1" dirty="0">
              <a:latin typeface="Calibri"/>
              <a:ea typeface="Calibri" panose="020F0502020204030204" pitchFamily="34" charset="0"/>
              <a:cs typeface="Calibri"/>
            </a:rPr>
            <a:t>end user needs</a:t>
          </a:r>
          <a:r>
            <a:rPr lang="en-US" sz="1600" dirty="0">
              <a:latin typeface="Calibri"/>
              <a:ea typeface="Calibri" panose="020F0502020204030204" pitchFamily="34" charset="0"/>
              <a:cs typeface="Calibri"/>
            </a:rPr>
            <a:t>.</a:t>
          </a:r>
          <a:r>
            <a:rPr lang="en-US" sz="2200" dirty="0">
              <a:latin typeface="Neue Haas Grotesk Text Pro"/>
            </a:rPr>
            <a:t> </a:t>
          </a:r>
          <a:endParaRPr lang="en-US" sz="2200" dirty="0"/>
        </a:p>
      </dgm:t>
    </dgm:pt>
    <dgm:pt modelId="{B2CFCC13-E452-40D5-9D8A-5ABE80E27991}" type="parTrans" cxnId="{CD6082A7-93AE-4C36-8D47-D620A7E9C5E6}">
      <dgm:prSet/>
      <dgm:spPr/>
      <dgm:t>
        <a:bodyPr/>
        <a:lstStyle/>
        <a:p>
          <a:endParaRPr lang="en-US"/>
        </a:p>
      </dgm:t>
    </dgm:pt>
    <dgm:pt modelId="{E2DBD62F-EA61-4FE6-B76C-E7D5A31D95D4}" type="sibTrans" cxnId="{CD6082A7-93AE-4C36-8D47-D620A7E9C5E6}">
      <dgm:prSet/>
      <dgm:spPr/>
      <dgm:t>
        <a:bodyPr/>
        <a:lstStyle/>
        <a:p>
          <a:endParaRPr lang="en-US"/>
        </a:p>
      </dgm:t>
    </dgm:pt>
    <dgm:pt modelId="{85F155C2-3976-4C73-92DB-AD88B4E760EB}">
      <dgm:prSet custT="1"/>
      <dgm:spPr/>
      <dgm:t>
        <a:bodyPr/>
        <a:lstStyle/>
        <a:p>
          <a:pPr>
            <a:lnSpc>
              <a:spcPct val="100000"/>
            </a:lnSpc>
          </a:pPr>
          <a:r>
            <a:rPr lang="en-US" sz="1600">
              <a:latin typeface="Calibri"/>
              <a:ea typeface="Calibri" panose="020F0502020204030204" pitchFamily="34" charset="0"/>
              <a:cs typeface="Calibri"/>
            </a:rPr>
            <a:t>Partner with the sponsor to launch a survey or interview different end users; the sponsor has limited visibility into how they use the data, this could surface additional use cases and help prioritize high/low value product requirements</a:t>
          </a:r>
          <a:r>
            <a:rPr lang="en-US" sz="1400"/>
            <a:t>.</a:t>
          </a:r>
          <a:endParaRPr lang="en-US" sz="1400" dirty="0"/>
        </a:p>
      </dgm:t>
    </dgm:pt>
    <dgm:pt modelId="{567BA94A-9191-46D3-84D8-F323D12E58D4}" type="parTrans" cxnId="{A87F2EC7-C632-4047-B696-9EA16C2A0FB6}">
      <dgm:prSet/>
      <dgm:spPr/>
      <dgm:t>
        <a:bodyPr/>
        <a:lstStyle/>
        <a:p>
          <a:endParaRPr lang="en-US"/>
        </a:p>
      </dgm:t>
    </dgm:pt>
    <dgm:pt modelId="{B0F74E76-6919-46C4-B125-733D0EED5AF8}" type="sibTrans" cxnId="{A87F2EC7-C632-4047-B696-9EA16C2A0FB6}">
      <dgm:prSet/>
      <dgm:spPr/>
      <dgm:t>
        <a:bodyPr/>
        <a:lstStyle/>
        <a:p>
          <a:endParaRPr lang="en-US"/>
        </a:p>
      </dgm:t>
    </dgm:pt>
    <dgm:pt modelId="{5B915D09-8AA2-4FB0-A14F-61384B7E7505}" type="pres">
      <dgm:prSet presAssocID="{B644ABD6-8595-4660-A8F7-60802618437C}" presName="root" presStyleCnt="0">
        <dgm:presLayoutVars>
          <dgm:dir/>
          <dgm:resizeHandles val="exact"/>
        </dgm:presLayoutVars>
      </dgm:prSet>
      <dgm:spPr/>
    </dgm:pt>
    <dgm:pt modelId="{6CDFF479-8D01-4734-B511-75AC69D9190E}" type="pres">
      <dgm:prSet presAssocID="{37B4033A-525D-4264-995F-18D86B0689E9}" presName="compNode" presStyleCnt="0"/>
      <dgm:spPr/>
    </dgm:pt>
    <dgm:pt modelId="{2E50A166-8061-4442-8064-51A85DE7DED0}" type="pres">
      <dgm:prSet presAssocID="{37B4033A-525D-4264-995F-18D86B0689E9}" presName="bgRect" presStyleLbl="bgShp" presStyleIdx="0" presStyleCnt="4" custLinFactNeighborX="3419" custLinFactNeighborY="-430"/>
      <dgm:spPr>
        <a:solidFill>
          <a:schemeClr val="bg1">
            <a:lumMod val="95000"/>
          </a:schemeClr>
        </a:solidFill>
      </dgm:spPr>
    </dgm:pt>
    <dgm:pt modelId="{DDEFA23C-8B1B-47F5-9EF5-8DAE759A69C0}" type="pres">
      <dgm:prSet presAssocID="{37B4033A-525D-4264-995F-18D86B0689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7FC1BE2-F3E5-49C5-901F-8B00AA09E87F}" type="pres">
      <dgm:prSet presAssocID="{37B4033A-525D-4264-995F-18D86B0689E9}" presName="spaceRect" presStyleCnt="0"/>
      <dgm:spPr/>
    </dgm:pt>
    <dgm:pt modelId="{A5B4B560-00C0-4321-BD1D-A91D6B81B87D}" type="pres">
      <dgm:prSet presAssocID="{37B4033A-525D-4264-995F-18D86B0689E9}" presName="parTx" presStyleLbl="revTx" presStyleIdx="0" presStyleCnt="8" custScaleX="93402">
        <dgm:presLayoutVars>
          <dgm:chMax val="0"/>
          <dgm:chPref val="0"/>
        </dgm:presLayoutVars>
      </dgm:prSet>
      <dgm:spPr/>
    </dgm:pt>
    <dgm:pt modelId="{9CB8FB3A-098C-4338-9CBF-2A2C26EB94BC}" type="pres">
      <dgm:prSet presAssocID="{37B4033A-525D-4264-995F-18D86B0689E9}" presName="desTx" presStyleLbl="revTx" presStyleIdx="1" presStyleCnt="8">
        <dgm:presLayoutVars/>
      </dgm:prSet>
      <dgm:spPr/>
    </dgm:pt>
    <dgm:pt modelId="{7FDB7968-4A61-46D0-8BFB-209CC1852385}" type="pres">
      <dgm:prSet presAssocID="{7D8381A1-DF9D-4762-AC7E-B50FBCE3CF9F}" presName="sibTrans" presStyleCnt="0"/>
      <dgm:spPr/>
    </dgm:pt>
    <dgm:pt modelId="{2E4C6548-D0E4-440F-8F8A-43B8FD3C431A}" type="pres">
      <dgm:prSet presAssocID="{145B4A07-53E9-428D-B2FB-B1ED28126424}" presName="compNode" presStyleCnt="0"/>
      <dgm:spPr/>
    </dgm:pt>
    <dgm:pt modelId="{873DC3AD-1AD5-4392-A3DA-B42D6A8955A7}" type="pres">
      <dgm:prSet presAssocID="{145B4A07-53E9-428D-B2FB-B1ED28126424}" presName="bgRect" presStyleLbl="bgShp" presStyleIdx="1" presStyleCnt="4"/>
      <dgm:spPr>
        <a:solidFill>
          <a:schemeClr val="bg2"/>
        </a:solidFill>
      </dgm:spPr>
    </dgm:pt>
    <dgm:pt modelId="{6C18A609-3132-42EE-B377-94778A12AABA}" type="pres">
      <dgm:prSet presAssocID="{145B4A07-53E9-428D-B2FB-B1ED281264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103DD7B-21E6-4A50-927A-750FD00F2B4E}" type="pres">
      <dgm:prSet presAssocID="{145B4A07-53E9-428D-B2FB-B1ED28126424}" presName="spaceRect" presStyleCnt="0"/>
      <dgm:spPr/>
    </dgm:pt>
    <dgm:pt modelId="{BBD890E1-739E-4B7F-AA83-8AFA0F6CDE13}" type="pres">
      <dgm:prSet presAssocID="{145B4A07-53E9-428D-B2FB-B1ED28126424}" presName="parTx" presStyleLbl="revTx" presStyleIdx="2" presStyleCnt="8" custScaleX="93402">
        <dgm:presLayoutVars>
          <dgm:chMax val="0"/>
          <dgm:chPref val="0"/>
        </dgm:presLayoutVars>
      </dgm:prSet>
      <dgm:spPr/>
    </dgm:pt>
    <dgm:pt modelId="{8138580E-1B6B-4DBA-A486-B8E045226D18}" type="pres">
      <dgm:prSet presAssocID="{145B4A07-53E9-428D-B2FB-B1ED28126424}" presName="desTx" presStyleLbl="revTx" presStyleIdx="3" presStyleCnt="8">
        <dgm:presLayoutVars/>
      </dgm:prSet>
      <dgm:spPr/>
    </dgm:pt>
    <dgm:pt modelId="{D1196AEA-D221-4B3C-8FC0-0E609AFA4C67}" type="pres">
      <dgm:prSet presAssocID="{8BA8C40D-78F8-4CAB-99A6-0F656042CDF3}" presName="sibTrans" presStyleCnt="0"/>
      <dgm:spPr/>
    </dgm:pt>
    <dgm:pt modelId="{E81CDA54-FB80-4943-8832-D3FCA3A594E6}" type="pres">
      <dgm:prSet presAssocID="{5F3F924F-13F4-4E6A-A666-A2F6831DA7AD}" presName="compNode" presStyleCnt="0"/>
      <dgm:spPr/>
    </dgm:pt>
    <dgm:pt modelId="{7F446411-DFE4-443E-A693-527084FF2D45}" type="pres">
      <dgm:prSet presAssocID="{5F3F924F-13F4-4E6A-A666-A2F6831DA7AD}" presName="bgRect" presStyleLbl="bgShp" presStyleIdx="2" presStyleCnt="4"/>
      <dgm:spPr/>
    </dgm:pt>
    <dgm:pt modelId="{CB691694-3CEC-40FD-A52D-4EE27D92BC60}" type="pres">
      <dgm:prSet presAssocID="{5F3F924F-13F4-4E6A-A666-A2F6831DA7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269014E3-B926-440B-ACF7-D832835E826E}" type="pres">
      <dgm:prSet presAssocID="{5F3F924F-13F4-4E6A-A666-A2F6831DA7AD}" presName="spaceRect" presStyleCnt="0"/>
      <dgm:spPr/>
    </dgm:pt>
    <dgm:pt modelId="{8E831EDD-A05A-4259-BC4B-DA63561E4D54}" type="pres">
      <dgm:prSet presAssocID="{5F3F924F-13F4-4E6A-A666-A2F6831DA7AD}" presName="parTx" presStyleLbl="revTx" presStyleIdx="4" presStyleCnt="8" custScaleX="93402">
        <dgm:presLayoutVars>
          <dgm:chMax val="0"/>
          <dgm:chPref val="0"/>
        </dgm:presLayoutVars>
      </dgm:prSet>
      <dgm:spPr/>
    </dgm:pt>
    <dgm:pt modelId="{5BE36429-8DE0-49B3-B536-40F2623F6965}" type="pres">
      <dgm:prSet presAssocID="{5F3F924F-13F4-4E6A-A666-A2F6831DA7AD}" presName="desTx" presStyleLbl="revTx" presStyleIdx="5" presStyleCnt="8">
        <dgm:presLayoutVars/>
      </dgm:prSet>
      <dgm:spPr/>
    </dgm:pt>
    <dgm:pt modelId="{9B11ABB3-A317-4D25-B57D-05C10435CB42}" type="pres">
      <dgm:prSet presAssocID="{30F0985B-10F4-4FD3-80AE-E7855719F3EE}" presName="sibTrans" presStyleCnt="0"/>
      <dgm:spPr/>
    </dgm:pt>
    <dgm:pt modelId="{AB53F2E9-5A51-45F5-B404-599366F83594}" type="pres">
      <dgm:prSet presAssocID="{949EE19E-244A-4F00-95F7-BDEF12189994}" presName="compNode" presStyleCnt="0"/>
      <dgm:spPr/>
    </dgm:pt>
    <dgm:pt modelId="{DC5B43D6-E34A-4E28-A06F-87A7E657AE22}" type="pres">
      <dgm:prSet presAssocID="{949EE19E-244A-4F00-95F7-BDEF12189994}" presName="bgRect" presStyleLbl="bgShp" presStyleIdx="3" presStyleCnt="4" custLinFactNeighborX="-746" custLinFactNeighborY="62790"/>
      <dgm:spPr>
        <a:solidFill>
          <a:schemeClr val="bg2"/>
        </a:solidFill>
      </dgm:spPr>
    </dgm:pt>
    <dgm:pt modelId="{46BBAB8C-CDEF-4DF6-A0E4-16C42D686F4D}" type="pres">
      <dgm:prSet presAssocID="{949EE19E-244A-4F00-95F7-BDEF121899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378B3A4B-A3A8-4798-A0E6-C1E4C3B0355E}" type="pres">
      <dgm:prSet presAssocID="{949EE19E-244A-4F00-95F7-BDEF12189994}" presName="spaceRect" presStyleCnt="0"/>
      <dgm:spPr/>
    </dgm:pt>
    <dgm:pt modelId="{089FB51A-F7F5-4B42-BCB8-0C2712DC5F78}" type="pres">
      <dgm:prSet presAssocID="{949EE19E-244A-4F00-95F7-BDEF12189994}" presName="parTx" presStyleLbl="revTx" presStyleIdx="6" presStyleCnt="8" custScaleX="93402">
        <dgm:presLayoutVars>
          <dgm:chMax val="0"/>
          <dgm:chPref val="0"/>
        </dgm:presLayoutVars>
      </dgm:prSet>
      <dgm:spPr/>
    </dgm:pt>
    <dgm:pt modelId="{938552E1-A10E-4FDA-B236-B6835DA5AA7C}" type="pres">
      <dgm:prSet presAssocID="{949EE19E-244A-4F00-95F7-BDEF12189994}" presName="desTx" presStyleLbl="revTx" presStyleIdx="7" presStyleCnt="8">
        <dgm:presLayoutVars/>
      </dgm:prSet>
      <dgm:spPr/>
    </dgm:pt>
  </dgm:ptLst>
  <dgm:cxnLst>
    <dgm:cxn modelId="{D31A8405-ACF4-4372-9AC7-19329BAEB8A7}" srcId="{B644ABD6-8595-4660-A8F7-60802618437C}" destId="{5F3F924F-13F4-4E6A-A666-A2F6831DA7AD}" srcOrd="2" destOrd="0" parTransId="{D9500F64-E6FA-4035-98DD-8451D652F685}" sibTransId="{30F0985B-10F4-4FD3-80AE-E7855719F3EE}"/>
    <dgm:cxn modelId="{D92FCC0E-452C-4EC4-BA16-E585C543C829}" srcId="{37B4033A-525D-4264-995F-18D86B0689E9}" destId="{CE9799D8-A57C-4D1C-A661-C85329A6FBDD}" srcOrd="1" destOrd="0" parTransId="{82636FD7-5663-438D-96FE-DE00927A0A05}" sibTransId="{CD04BE09-C785-4A8E-A316-78FF2779CC92}"/>
    <dgm:cxn modelId="{DE570D1E-A208-467A-A860-4E49A955B0A9}" type="presOf" srcId="{97DD3040-AAE6-4623-9AA6-10D0980BB48F}" destId="{9CB8FB3A-098C-4338-9CBF-2A2C26EB94BC}" srcOrd="0" destOrd="0" presId="urn:microsoft.com/office/officeart/2018/2/layout/IconVerticalSolidList"/>
    <dgm:cxn modelId="{50EA5A1F-AD1A-42E0-8C55-855BAD9646D7}" srcId="{145B4A07-53E9-428D-B2FB-B1ED28126424}" destId="{FB493278-B719-40BB-BAA0-9AC74EB7EBFD}" srcOrd="1" destOrd="0" parTransId="{330DD151-97AF-4B5E-83F3-574534B1E285}" sibTransId="{A59647B1-4E40-44BD-9BE4-6650D1C90FCF}"/>
    <dgm:cxn modelId="{885CBB27-C370-4828-9BA0-769E3232A85D}" srcId="{B644ABD6-8595-4660-A8F7-60802618437C}" destId="{145B4A07-53E9-428D-B2FB-B1ED28126424}" srcOrd="1" destOrd="0" parTransId="{9D707861-486E-4F8C-A11A-8ED21A0A3A1B}" sibTransId="{8BA8C40D-78F8-4CAB-99A6-0F656042CDF3}"/>
    <dgm:cxn modelId="{269B9030-83E4-4A99-B3DD-E615467337A2}" type="presOf" srcId="{949EE19E-244A-4F00-95F7-BDEF12189994}" destId="{089FB51A-F7F5-4B42-BCB8-0C2712DC5F78}" srcOrd="0" destOrd="0" presId="urn:microsoft.com/office/officeart/2018/2/layout/IconVerticalSolidList"/>
    <dgm:cxn modelId="{E7624F34-410B-48AA-B639-6E940EC96321}" srcId="{B644ABD6-8595-4660-A8F7-60802618437C}" destId="{37B4033A-525D-4264-995F-18D86B0689E9}" srcOrd="0" destOrd="0" parTransId="{946F85A0-93FE-4809-9C85-50C042E069DF}" sibTransId="{7D8381A1-DF9D-4762-AC7E-B50FBCE3CF9F}"/>
    <dgm:cxn modelId="{8934CE50-27FB-4ABC-8E04-53F803A266F6}" type="presOf" srcId="{D898DC67-434E-42DC-AD0C-4A45943588F3}" destId="{8138580E-1B6B-4DBA-A486-B8E045226D18}" srcOrd="0" destOrd="0" presId="urn:microsoft.com/office/officeart/2018/2/layout/IconVerticalSolidList"/>
    <dgm:cxn modelId="{98B6A358-2659-431D-9333-5871BC9906C3}" type="presOf" srcId="{FB493278-B719-40BB-BAA0-9AC74EB7EBFD}" destId="{8138580E-1B6B-4DBA-A486-B8E045226D18}" srcOrd="0" destOrd="1" presId="urn:microsoft.com/office/officeart/2018/2/layout/IconVerticalSolidList"/>
    <dgm:cxn modelId="{D1796E5C-581D-42BE-A3FA-49007F2BCBDD}" srcId="{5F3F924F-13F4-4E6A-A666-A2F6831DA7AD}" destId="{ED76E617-B5B3-4ADB-AD93-A0612A8CE6F7}" srcOrd="0" destOrd="0" parTransId="{3F392BE2-6D5C-410D-862A-5B37DC080A31}" sibTransId="{61362D78-EF08-4A62-BD52-A73519E9B8F2}"/>
    <dgm:cxn modelId="{217F3281-01E2-4C46-9EB6-A02C6C974A5F}" type="presOf" srcId="{85F155C2-3976-4C73-92DB-AD88B4E760EB}" destId="{938552E1-A10E-4FDA-B236-B6835DA5AA7C}" srcOrd="0" destOrd="0" presId="urn:microsoft.com/office/officeart/2018/2/layout/IconVerticalSolidList"/>
    <dgm:cxn modelId="{B770DD93-C0B6-4DD5-94F4-03B1A216476B}" type="presOf" srcId="{CE9799D8-A57C-4D1C-A661-C85329A6FBDD}" destId="{9CB8FB3A-098C-4338-9CBF-2A2C26EB94BC}" srcOrd="0" destOrd="1" presId="urn:microsoft.com/office/officeart/2018/2/layout/IconVerticalSolidList"/>
    <dgm:cxn modelId="{CD6082A7-93AE-4C36-8D47-D620A7E9C5E6}" srcId="{B644ABD6-8595-4660-A8F7-60802618437C}" destId="{949EE19E-244A-4F00-95F7-BDEF12189994}" srcOrd="3" destOrd="0" parTransId="{B2CFCC13-E452-40D5-9D8A-5ABE80E27991}" sibTransId="{E2DBD62F-EA61-4FE6-B76C-E7D5A31D95D4}"/>
    <dgm:cxn modelId="{973A29AF-36FC-42A3-B1A5-236FE1949F10}" type="presOf" srcId="{145B4A07-53E9-428D-B2FB-B1ED28126424}" destId="{BBD890E1-739E-4B7F-AA83-8AFA0F6CDE13}" srcOrd="0" destOrd="0" presId="urn:microsoft.com/office/officeart/2018/2/layout/IconVerticalSolidList"/>
    <dgm:cxn modelId="{51C304B8-1413-4E6B-8282-D3E3B3094CA3}" type="presOf" srcId="{37B4033A-525D-4264-995F-18D86B0689E9}" destId="{A5B4B560-00C0-4321-BD1D-A91D6B81B87D}" srcOrd="0" destOrd="0" presId="urn:microsoft.com/office/officeart/2018/2/layout/IconVerticalSolidList"/>
    <dgm:cxn modelId="{0E2438B9-EF45-428C-B0DA-9CD91922A5FF}" type="presOf" srcId="{B644ABD6-8595-4660-A8F7-60802618437C}" destId="{5B915D09-8AA2-4FB0-A14F-61384B7E7505}" srcOrd="0" destOrd="0" presId="urn:microsoft.com/office/officeart/2018/2/layout/IconVerticalSolidList"/>
    <dgm:cxn modelId="{A87F2EC7-C632-4047-B696-9EA16C2A0FB6}" srcId="{949EE19E-244A-4F00-95F7-BDEF12189994}" destId="{85F155C2-3976-4C73-92DB-AD88B4E760EB}" srcOrd="0" destOrd="0" parTransId="{567BA94A-9191-46D3-84D8-F323D12E58D4}" sibTransId="{B0F74E76-6919-46C4-B125-733D0EED5AF8}"/>
    <dgm:cxn modelId="{FEC841E4-B86C-4362-BAD2-6D159550275C}" type="presOf" srcId="{ED76E617-B5B3-4ADB-AD93-A0612A8CE6F7}" destId="{5BE36429-8DE0-49B3-B536-40F2623F6965}" srcOrd="0" destOrd="0" presId="urn:microsoft.com/office/officeart/2018/2/layout/IconVerticalSolidList"/>
    <dgm:cxn modelId="{45C274EC-DDEF-48F5-9D58-8D10D40DC5D9}" srcId="{37B4033A-525D-4264-995F-18D86B0689E9}" destId="{97DD3040-AAE6-4623-9AA6-10D0980BB48F}" srcOrd="0" destOrd="0" parTransId="{298626A3-093D-4C8A-9EE7-A505C3BF57D3}" sibTransId="{EC237DCF-1959-494E-862F-6C8C4DCFF782}"/>
    <dgm:cxn modelId="{990206F7-A329-4B26-A9C5-1EE25DAF278E}" srcId="{145B4A07-53E9-428D-B2FB-B1ED28126424}" destId="{D898DC67-434E-42DC-AD0C-4A45943588F3}" srcOrd="0" destOrd="0" parTransId="{885298D1-B52E-4320-889D-0C14F18D54B3}" sibTransId="{BD615FCA-C040-49A7-A0CB-BEB50C355936}"/>
    <dgm:cxn modelId="{A8CDA8F9-B5BD-43E4-ADC8-AF975EFB9C3A}" type="presOf" srcId="{5F3F924F-13F4-4E6A-A666-A2F6831DA7AD}" destId="{8E831EDD-A05A-4259-BC4B-DA63561E4D54}" srcOrd="0" destOrd="0" presId="urn:microsoft.com/office/officeart/2018/2/layout/IconVerticalSolidList"/>
    <dgm:cxn modelId="{AB23690A-A8C8-4E7F-A0DE-074BF90D3E25}" type="presParOf" srcId="{5B915D09-8AA2-4FB0-A14F-61384B7E7505}" destId="{6CDFF479-8D01-4734-B511-75AC69D9190E}" srcOrd="0" destOrd="0" presId="urn:microsoft.com/office/officeart/2018/2/layout/IconVerticalSolidList"/>
    <dgm:cxn modelId="{7401C2C6-3EE4-416C-8E2C-A5D0744E08D1}" type="presParOf" srcId="{6CDFF479-8D01-4734-B511-75AC69D9190E}" destId="{2E50A166-8061-4442-8064-51A85DE7DED0}" srcOrd="0" destOrd="0" presId="urn:microsoft.com/office/officeart/2018/2/layout/IconVerticalSolidList"/>
    <dgm:cxn modelId="{658B1532-C9DF-4227-B36E-6B19C4E578F8}" type="presParOf" srcId="{6CDFF479-8D01-4734-B511-75AC69D9190E}" destId="{DDEFA23C-8B1B-47F5-9EF5-8DAE759A69C0}" srcOrd="1" destOrd="0" presId="urn:microsoft.com/office/officeart/2018/2/layout/IconVerticalSolidList"/>
    <dgm:cxn modelId="{A444DEFD-66FA-4DF5-8F0D-7D850C973557}" type="presParOf" srcId="{6CDFF479-8D01-4734-B511-75AC69D9190E}" destId="{57FC1BE2-F3E5-49C5-901F-8B00AA09E87F}" srcOrd="2" destOrd="0" presId="urn:microsoft.com/office/officeart/2018/2/layout/IconVerticalSolidList"/>
    <dgm:cxn modelId="{AE1A1731-32CB-47C9-8077-779ED2CC7528}" type="presParOf" srcId="{6CDFF479-8D01-4734-B511-75AC69D9190E}" destId="{A5B4B560-00C0-4321-BD1D-A91D6B81B87D}" srcOrd="3" destOrd="0" presId="urn:microsoft.com/office/officeart/2018/2/layout/IconVerticalSolidList"/>
    <dgm:cxn modelId="{F3732042-41FA-4F5E-9A81-B4A761909E08}" type="presParOf" srcId="{6CDFF479-8D01-4734-B511-75AC69D9190E}" destId="{9CB8FB3A-098C-4338-9CBF-2A2C26EB94BC}" srcOrd="4" destOrd="0" presId="urn:microsoft.com/office/officeart/2018/2/layout/IconVerticalSolidList"/>
    <dgm:cxn modelId="{66C348C2-3656-43AF-9949-8D5465C16DCD}" type="presParOf" srcId="{5B915D09-8AA2-4FB0-A14F-61384B7E7505}" destId="{7FDB7968-4A61-46D0-8BFB-209CC1852385}" srcOrd="1" destOrd="0" presId="urn:microsoft.com/office/officeart/2018/2/layout/IconVerticalSolidList"/>
    <dgm:cxn modelId="{01CDE18B-CD93-4A94-B4A3-BD53279DC960}" type="presParOf" srcId="{5B915D09-8AA2-4FB0-A14F-61384B7E7505}" destId="{2E4C6548-D0E4-440F-8F8A-43B8FD3C431A}" srcOrd="2" destOrd="0" presId="urn:microsoft.com/office/officeart/2018/2/layout/IconVerticalSolidList"/>
    <dgm:cxn modelId="{F1162B92-50D1-486E-A1D5-55ABB230D774}" type="presParOf" srcId="{2E4C6548-D0E4-440F-8F8A-43B8FD3C431A}" destId="{873DC3AD-1AD5-4392-A3DA-B42D6A8955A7}" srcOrd="0" destOrd="0" presId="urn:microsoft.com/office/officeart/2018/2/layout/IconVerticalSolidList"/>
    <dgm:cxn modelId="{09166297-5D8C-49AA-AA91-CED00E925805}" type="presParOf" srcId="{2E4C6548-D0E4-440F-8F8A-43B8FD3C431A}" destId="{6C18A609-3132-42EE-B377-94778A12AABA}" srcOrd="1" destOrd="0" presId="urn:microsoft.com/office/officeart/2018/2/layout/IconVerticalSolidList"/>
    <dgm:cxn modelId="{FEC5D33A-5F58-4E28-8700-9D6FEB9E537C}" type="presParOf" srcId="{2E4C6548-D0E4-440F-8F8A-43B8FD3C431A}" destId="{D103DD7B-21E6-4A50-927A-750FD00F2B4E}" srcOrd="2" destOrd="0" presId="urn:microsoft.com/office/officeart/2018/2/layout/IconVerticalSolidList"/>
    <dgm:cxn modelId="{D57EF460-E064-4C50-B79C-F08F583703E4}" type="presParOf" srcId="{2E4C6548-D0E4-440F-8F8A-43B8FD3C431A}" destId="{BBD890E1-739E-4B7F-AA83-8AFA0F6CDE13}" srcOrd="3" destOrd="0" presId="urn:microsoft.com/office/officeart/2018/2/layout/IconVerticalSolidList"/>
    <dgm:cxn modelId="{B6391738-0795-43F1-B4A5-FE295AA03FA0}" type="presParOf" srcId="{2E4C6548-D0E4-440F-8F8A-43B8FD3C431A}" destId="{8138580E-1B6B-4DBA-A486-B8E045226D18}" srcOrd="4" destOrd="0" presId="urn:microsoft.com/office/officeart/2018/2/layout/IconVerticalSolidList"/>
    <dgm:cxn modelId="{5C291C01-753B-4298-A266-AB616CC9FF33}" type="presParOf" srcId="{5B915D09-8AA2-4FB0-A14F-61384B7E7505}" destId="{D1196AEA-D221-4B3C-8FC0-0E609AFA4C67}" srcOrd="3" destOrd="0" presId="urn:microsoft.com/office/officeart/2018/2/layout/IconVerticalSolidList"/>
    <dgm:cxn modelId="{562E2CAF-8675-4FD4-AB62-3E10C60BB580}" type="presParOf" srcId="{5B915D09-8AA2-4FB0-A14F-61384B7E7505}" destId="{E81CDA54-FB80-4943-8832-D3FCA3A594E6}" srcOrd="4" destOrd="0" presId="urn:microsoft.com/office/officeart/2018/2/layout/IconVerticalSolidList"/>
    <dgm:cxn modelId="{EC1C7D9E-E543-4E12-901D-0C59EE8D17BF}" type="presParOf" srcId="{E81CDA54-FB80-4943-8832-D3FCA3A594E6}" destId="{7F446411-DFE4-443E-A693-527084FF2D45}" srcOrd="0" destOrd="0" presId="urn:microsoft.com/office/officeart/2018/2/layout/IconVerticalSolidList"/>
    <dgm:cxn modelId="{9FF760CD-5C81-450F-9AE7-3976728465EE}" type="presParOf" srcId="{E81CDA54-FB80-4943-8832-D3FCA3A594E6}" destId="{CB691694-3CEC-40FD-A52D-4EE27D92BC60}" srcOrd="1" destOrd="0" presId="urn:microsoft.com/office/officeart/2018/2/layout/IconVerticalSolidList"/>
    <dgm:cxn modelId="{D5608120-D1B3-459E-8C16-13E973C91662}" type="presParOf" srcId="{E81CDA54-FB80-4943-8832-D3FCA3A594E6}" destId="{269014E3-B926-440B-ACF7-D832835E826E}" srcOrd="2" destOrd="0" presId="urn:microsoft.com/office/officeart/2018/2/layout/IconVerticalSolidList"/>
    <dgm:cxn modelId="{806E9260-CCB8-47DA-8C40-3C4F75F21EC3}" type="presParOf" srcId="{E81CDA54-FB80-4943-8832-D3FCA3A594E6}" destId="{8E831EDD-A05A-4259-BC4B-DA63561E4D54}" srcOrd="3" destOrd="0" presId="urn:microsoft.com/office/officeart/2018/2/layout/IconVerticalSolidList"/>
    <dgm:cxn modelId="{4D7995C5-1041-404A-ABA0-FC83608046D6}" type="presParOf" srcId="{E81CDA54-FB80-4943-8832-D3FCA3A594E6}" destId="{5BE36429-8DE0-49B3-B536-40F2623F6965}" srcOrd="4" destOrd="0" presId="urn:microsoft.com/office/officeart/2018/2/layout/IconVerticalSolidList"/>
    <dgm:cxn modelId="{36AC3A4B-017E-444E-BB46-128F45E2A697}" type="presParOf" srcId="{5B915D09-8AA2-4FB0-A14F-61384B7E7505}" destId="{9B11ABB3-A317-4D25-B57D-05C10435CB42}" srcOrd="5" destOrd="0" presId="urn:microsoft.com/office/officeart/2018/2/layout/IconVerticalSolidList"/>
    <dgm:cxn modelId="{FA95B202-8C83-4312-8109-6BD86E846BBD}" type="presParOf" srcId="{5B915D09-8AA2-4FB0-A14F-61384B7E7505}" destId="{AB53F2E9-5A51-45F5-B404-599366F83594}" srcOrd="6" destOrd="0" presId="urn:microsoft.com/office/officeart/2018/2/layout/IconVerticalSolidList"/>
    <dgm:cxn modelId="{3863EBBB-9295-4EDF-B38D-8957AC9B37F7}" type="presParOf" srcId="{AB53F2E9-5A51-45F5-B404-599366F83594}" destId="{DC5B43D6-E34A-4E28-A06F-87A7E657AE22}" srcOrd="0" destOrd="0" presId="urn:microsoft.com/office/officeart/2018/2/layout/IconVerticalSolidList"/>
    <dgm:cxn modelId="{0FFE3607-2C29-4E60-9B66-0089D98C1B02}" type="presParOf" srcId="{AB53F2E9-5A51-45F5-B404-599366F83594}" destId="{46BBAB8C-CDEF-4DF6-A0E4-16C42D686F4D}" srcOrd="1" destOrd="0" presId="urn:microsoft.com/office/officeart/2018/2/layout/IconVerticalSolidList"/>
    <dgm:cxn modelId="{FEB29A70-4CB9-41E4-A770-CDC040B635C1}" type="presParOf" srcId="{AB53F2E9-5A51-45F5-B404-599366F83594}" destId="{378B3A4B-A3A8-4798-A0E6-C1E4C3B0355E}" srcOrd="2" destOrd="0" presId="urn:microsoft.com/office/officeart/2018/2/layout/IconVerticalSolidList"/>
    <dgm:cxn modelId="{C9AD5228-F0CF-4D6E-8E9E-1714F56C7F78}" type="presParOf" srcId="{AB53F2E9-5A51-45F5-B404-599366F83594}" destId="{089FB51A-F7F5-4B42-BCB8-0C2712DC5F78}" srcOrd="3" destOrd="0" presId="urn:microsoft.com/office/officeart/2018/2/layout/IconVerticalSolidList"/>
    <dgm:cxn modelId="{291440F8-4BBA-4A84-A6D7-FF7A6DE7DA52}" type="presParOf" srcId="{AB53F2E9-5A51-45F5-B404-599366F83594}" destId="{938552E1-A10E-4FDA-B236-B6835DA5AA7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620422"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Sean Lam</a:t>
          </a:r>
          <a:br>
            <a:rPr lang="en-US" sz="1000" kern="1200" dirty="0"/>
          </a:br>
          <a:r>
            <a:rPr lang="en-US" sz="1000" kern="1200" dirty="0"/>
            <a:t>Scrum Master</a:t>
          </a:r>
        </a:p>
      </dsp:txBody>
      <dsp:txXfrm>
        <a:off x="620422" y="49191"/>
        <a:ext cx="2128766" cy="319314"/>
      </dsp:txXfrm>
    </dsp:sp>
    <dsp:sp modelId="{6E967490-2437-3F4A-A798-BD218DFE5C93}">
      <dsp:nvSpPr>
        <dsp:cNvPr id="0" name=""/>
        <dsp:cNvSpPr/>
      </dsp:nvSpPr>
      <dsp:spPr>
        <a:xfrm>
          <a:off x="620422" y="431795"/>
          <a:ext cx="2128766" cy="2128766"/>
        </a:xfrm>
        <a:prstGeom prst="rect">
          <a:avLst/>
        </a:prstGeom>
        <a:blipFill>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2974216"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David Akers</a:t>
          </a:r>
          <a:br>
            <a:rPr lang="en-US" sz="1000" kern="1200" dirty="0"/>
          </a:br>
          <a:r>
            <a:rPr lang="en-US" sz="1000" kern="1200" dirty="0"/>
            <a:t>Product Owner</a:t>
          </a:r>
        </a:p>
      </dsp:txBody>
      <dsp:txXfrm>
        <a:off x="2974216" y="49191"/>
        <a:ext cx="2128766" cy="319314"/>
      </dsp:txXfrm>
    </dsp:sp>
    <dsp:sp modelId="{A7746AFA-A97F-D34B-B3F2-FC3DA5276430}">
      <dsp:nvSpPr>
        <dsp:cNvPr id="0" name=""/>
        <dsp:cNvSpPr/>
      </dsp:nvSpPr>
      <dsp:spPr>
        <a:xfrm>
          <a:off x="2974216" y="431795"/>
          <a:ext cx="2128766" cy="2128766"/>
        </a:xfrm>
        <a:prstGeom prst="rect">
          <a:avLst/>
        </a:prstGeom>
        <a:solidFill>
          <a:schemeClr val="accent3">
            <a:tint val="50000"/>
            <a:hueOff val="187158"/>
            <a:satOff val="414"/>
            <a:lumOff val="25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5328011"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Gregg Rich</a:t>
          </a:r>
          <a:br>
            <a:rPr lang="en-US" sz="1000" kern="1200" dirty="0"/>
          </a:br>
          <a:r>
            <a:rPr lang="en-US" sz="1000" kern="1200" dirty="0"/>
            <a:t>Developer</a:t>
          </a:r>
        </a:p>
      </dsp:txBody>
      <dsp:txXfrm>
        <a:off x="5328011" y="49191"/>
        <a:ext cx="2128766" cy="319314"/>
      </dsp:txXfrm>
    </dsp:sp>
    <dsp:sp modelId="{415E2E1A-8975-1545-B2E2-ADEE8ECD532B}">
      <dsp:nvSpPr>
        <dsp:cNvPr id="0" name=""/>
        <dsp:cNvSpPr/>
      </dsp:nvSpPr>
      <dsp:spPr>
        <a:xfrm>
          <a:off x="5328011" y="431795"/>
          <a:ext cx="2128766" cy="2128766"/>
        </a:xfrm>
        <a:prstGeom prst="rect">
          <a:avLst/>
        </a:prstGeom>
        <a:blipFill>
          <a:blip xmlns:r="http://schemas.openxmlformats.org/officeDocument/2006/relationships" r:embed="rId2"/>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620422"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Brian </a:t>
          </a:r>
          <a:r>
            <a:rPr lang="en-US" sz="1000" kern="1200" dirty="0" err="1"/>
            <a:t>Monter</a:t>
          </a:r>
          <a:br>
            <a:rPr lang="en-US" sz="1000" kern="1200" dirty="0"/>
          </a:br>
          <a:r>
            <a:rPr lang="en-US" sz="1000" kern="1200" dirty="0"/>
            <a:t>Developer</a:t>
          </a:r>
        </a:p>
      </dsp:txBody>
      <dsp:txXfrm>
        <a:off x="620422" y="2773438"/>
        <a:ext cx="2128766" cy="319314"/>
      </dsp:txXfrm>
    </dsp:sp>
    <dsp:sp modelId="{C350E6CF-EC7D-F146-8083-F9C847C26375}">
      <dsp:nvSpPr>
        <dsp:cNvPr id="0" name=""/>
        <dsp:cNvSpPr/>
      </dsp:nvSpPr>
      <dsp:spPr>
        <a:xfrm>
          <a:off x="620422" y="3156042"/>
          <a:ext cx="2128766" cy="2128766"/>
        </a:xfrm>
        <a:prstGeom prst="rect">
          <a:avLst/>
        </a:prstGeom>
        <a:solidFill>
          <a:schemeClr val="accent3">
            <a:tint val="50000"/>
            <a:hueOff val="561475"/>
            <a:satOff val="1241"/>
            <a:lumOff val="773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2974216"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Sai Kadambari</a:t>
          </a:r>
          <a:br>
            <a:rPr lang="en-US" sz="1000" kern="1200" dirty="0"/>
          </a:br>
          <a:r>
            <a:rPr lang="en-US" sz="1000" kern="1200" dirty="0"/>
            <a:t>Developer</a:t>
          </a:r>
        </a:p>
      </dsp:txBody>
      <dsp:txXfrm>
        <a:off x="2974216" y="2773438"/>
        <a:ext cx="2128766" cy="319314"/>
      </dsp:txXfrm>
    </dsp:sp>
    <dsp:sp modelId="{568831B3-0A53-1B4A-A5BF-9971DEFE168F}">
      <dsp:nvSpPr>
        <dsp:cNvPr id="0" name=""/>
        <dsp:cNvSpPr/>
      </dsp:nvSpPr>
      <dsp:spPr>
        <a:xfrm>
          <a:off x="2974216" y="3156042"/>
          <a:ext cx="2128766" cy="2128766"/>
        </a:xfrm>
        <a:prstGeom prst="rect">
          <a:avLst/>
        </a:prstGeom>
        <a:blipFill>
          <a:blip xmlns:r="http://schemas.openxmlformats.org/officeDocument/2006/relationships" r:embed="rId3" cstate="email">
            <a:extLst>
              <a:ext uri="{28A0092B-C50C-407E-A947-70E740481C1C}">
                <a14:useLocalDpi xmlns:a14="http://schemas.microsoft.com/office/drawing/2010/main" val="0"/>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AF4C48C-CBAD-C741-A742-31253FC8B30B}">
      <dsp:nvSpPr>
        <dsp:cNvPr id="0" name=""/>
        <dsp:cNvSpPr/>
      </dsp:nvSpPr>
      <dsp:spPr>
        <a:xfrm>
          <a:off x="5328011"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Ashley </a:t>
          </a:r>
          <a:r>
            <a:rPr lang="en-US" sz="1000" kern="1200" dirty="0" err="1"/>
            <a:t>Atzingen</a:t>
          </a:r>
          <a:br>
            <a:rPr lang="en-US" sz="1000" kern="1200" dirty="0"/>
          </a:br>
          <a:r>
            <a:rPr lang="en-US" sz="1000" kern="1200" dirty="0"/>
            <a:t>Developer</a:t>
          </a:r>
        </a:p>
      </dsp:txBody>
      <dsp:txXfrm>
        <a:off x="5328011" y="2773438"/>
        <a:ext cx="2128766" cy="319314"/>
      </dsp:txXfrm>
    </dsp:sp>
    <dsp:sp modelId="{1950220D-D2AA-D041-AEBA-E6117BA4553E}">
      <dsp:nvSpPr>
        <dsp:cNvPr id="0" name=""/>
        <dsp:cNvSpPr/>
      </dsp:nvSpPr>
      <dsp:spPr>
        <a:xfrm>
          <a:off x="5328011" y="3156042"/>
          <a:ext cx="2128766" cy="2128766"/>
        </a:xfrm>
        <a:prstGeom prst="rect">
          <a:avLst/>
        </a:prstGeom>
        <a:solidFill>
          <a:schemeClr val="accent3">
            <a:tint val="50000"/>
            <a:hueOff val="935791"/>
            <a:satOff val="2068"/>
            <a:lumOff val="128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FBFE8-BA1D-42DE-9ACE-7C0F71E0AF91}">
      <dsp:nvSpPr>
        <dsp:cNvPr id="0" name=""/>
        <dsp:cNvSpPr/>
      </dsp:nvSpPr>
      <dsp:spPr>
        <a:xfrm>
          <a:off x="9830" y="661332"/>
          <a:ext cx="2930447" cy="1080000"/>
        </a:xfrm>
        <a:prstGeom prst="chevron">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ysClr val="window" lastClr="FFFFFF"/>
              </a:solidFill>
              <a:latin typeface="Calibri"/>
              <a:ea typeface="+mn-ea"/>
              <a:cs typeface="+mn-cs"/>
            </a:rPr>
            <a:t> Identifiers</a:t>
          </a:r>
          <a:endParaRPr lang="en-US" sz="2000" kern="1200" dirty="0">
            <a:solidFill>
              <a:sysClr val="window" lastClr="FFFFFF"/>
            </a:solidFill>
            <a:latin typeface="Aptos" panose="020B0004020202020204"/>
            <a:ea typeface="+mn-ea"/>
            <a:cs typeface="+mn-cs"/>
          </a:endParaRPr>
        </a:p>
      </dsp:txBody>
      <dsp:txXfrm>
        <a:off x="549830" y="661332"/>
        <a:ext cx="1850447" cy="1080000"/>
      </dsp:txXfrm>
    </dsp:sp>
    <dsp:sp modelId="{9C9708DC-049E-4158-B3C9-FAB4DA5A1644}">
      <dsp:nvSpPr>
        <dsp:cNvPr id="0" name=""/>
        <dsp:cNvSpPr/>
      </dsp:nvSpPr>
      <dsp:spPr>
        <a:xfrm>
          <a:off x="9830" y="1876332"/>
          <a:ext cx="2344357"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Part ID</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PCS Hunter ID</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AOU Number</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Species Name</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Species Code</a:t>
          </a:r>
        </a:p>
      </dsp:txBody>
      <dsp:txXfrm>
        <a:off x="9830" y="1876332"/>
        <a:ext cx="2344357" cy="1620000"/>
      </dsp:txXfrm>
    </dsp:sp>
    <dsp:sp modelId="{BC235D78-185E-4AEB-8D4F-0655C5D817B8}">
      <dsp:nvSpPr>
        <dsp:cNvPr id="0" name=""/>
        <dsp:cNvSpPr/>
      </dsp:nvSpPr>
      <dsp:spPr>
        <a:xfrm>
          <a:off x="2724277" y="661332"/>
          <a:ext cx="2930447" cy="1080000"/>
        </a:xfrm>
        <a:prstGeom prst="chevron">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ysClr val="window" lastClr="FFFFFF"/>
              </a:solidFill>
              <a:latin typeface="Calibri"/>
              <a:ea typeface="+mn-ea"/>
              <a:cs typeface="+mn-cs"/>
            </a:rPr>
            <a:t> Temporal</a:t>
          </a:r>
          <a:endParaRPr lang="en-US" sz="2000" kern="1200" dirty="0">
            <a:solidFill>
              <a:sysClr val="window" lastClr="FFFFFF"/>
            </a:solidFill>
            <a:latin typeface="Aptos" panose="020B0004020202020204"/>
            <a:ea typeface="+mn-ea"/>
            <a:cs typeface="+mn-cs"/>
          </a:endParaRPr>
        </a:p>
      </dsp:txBody>
      <dsp:txXfrm>
        <a:off x="3264277" y="661332"/>
        <a:ext cx="1850447" cy="1080000"/>
      </dsp:txXfrm>
    </dsp:sp>
    <dsp:sp modelId="{709B0473-EC4B-412D-9550-E7E54CCE2DBD}">
      <dsp:nvSpPr>
        <dsp:cNvPr id="0" name=""/>
        <dsp:cNvSpPr/>
      </dsp:nvSpPr>
      <dsp:spPr>
        <a:xfrm>
          <a:off x="2724277" y="1876332"/>
          <a:ext cx="2344357"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Season</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Harvest Year</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Harvest Month</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Harvest Day</a:t>
          </a:r>
          <a:endParaRPr lang="en-US" sz="2000" kern="1200" dirty="0">
            <a:solidFill>
              <a:sysClr val="windowText" lastClr="000000">
                <a:hueOff val="0"/>
                <a:satOff val="0"/>
                <a:lumOff val="0"/>
                <a:alphaOff val="0"/>
              </a:sysClr>
            </a:solidFill>
            <a:latin typeface="Aptos" panose="020B0004020202020204"/>
            <a:ea typeface="+mn-ea"/>
            <a:cs typeface="+mn-cs"/>
          </a:endParaRPr>
        </a:p>
      </dsp:txBody>
      <dsp:txXfrm>
        <a:off x="2724277" y="1876332"/>
        <a:ext cx="2344357" cy="1620000"/>
      </dsp:txXfrm>
    </dsp:sp>
    <dsp:sp modelId="{DF25DAD9-BD36-4566-88C5-93BA146426EA}">
      <dsp:nvSpPr>
        <dsp:cNvPr id="0" name=""/>
        <dsp:cNvSpPr/>
      </dsp:nvSpPr>
      <dsp:spPr>
        <a:xfrm>
          <a:off x="5438725" y="661332"/>
          <a:ext cx="2930447" cy="1080000"/>
        </a:xfrm>
        <a:prstGeom prst="chevron">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ysClr val="window" lastClr="FFFFFF"/>
              </a:solidFill>
              <a:latin typeface="Calibri"/>
              <a:ea typeface="+mn-ea"/>
              <a:cs typeface="+mn-cs"/>
            </a:rPr>
            <a:t> Spatial</a:t>
          </a:r>
          <a:endParaRPr lang="en-US" sz="2000" kern="1200" dirty="0">
            <a:solidFill>
              <a:sysClr val="window" lastClr="FFFFFF"/>
            </a:solidFill>
            <a:latin typeface="Aptos" panose="020B0004020202020204"/>
            <a:ea typeface="+mn-ea"/>
            <a:cs typeface="+mn-cs"/>
          </a:endParaRPr>
        </a:p>
      </dsp:txBody>
      <dsp:txXfrm>
        <a:off x="5978725" y="661332"/>
        <a:ext cx="1850447" cy="1080000"/>
      </dsp:txXfrm>
    </dsp:sp>
    <dsp:sp modelId="{387E0B0C-801A-4217-9524-5F9C34202962}">
      <dsp:nvSpPr>
        <dsp:cNvPr id="0" name=""/>
        <dsp:cNvSpPr/>
      </dsp:nvSpPr>
      <dsp:spPr>
        <a:xfrm>
          <a:off x="5438725" y="1876332"/>
          <a:ext cx="2344357"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Flyway Name</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Flyway Code</a:t>
          </a:r>
          <a:endParaRPr lang="en-US" sz="2000" kern="1200" dirty="0">
            <a:solidFill>
              <a:sysClr val="windowText" lastClr="000000">
                <a:hueOff val="0"/>
                <a:satOff val="0"/>
                <a:lumOff val="0"/>
                <a:alphaOff val="0"/>
              </a:sysClr>
            </a:solidFill>
            <a:latin typeface="Aptos" panose="020B0004020202020204"/>
            <a:ea typeface="+mn-ea"/>
            <a:cs typeface="+mn-cs"/>
          </a:endParaRP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State Code</a:t>
          </a:r>
        </a:p>
      </dsp:txBody>
      <dsp:txXfrm>
        <a:off x="5438725" y="1876332"/>
        <a:ext cx="2344357" cy="1620000"/>
      </dsp:txXfrm>
    </dsp:sp>
    <dsp:sp modelId="{70374AA7-736C-488A-A515-D56DB0328B31}">
      <dsp:nvSpPr>
        <dsp:cNvPr id="0" name=""/>
        <dsp:cNvSpPr/>
      </dsp:nvSpPr>
      <dsp:spPr>
        <a:xfrm>
          <a:off x="8153172" y="661332"/>
          <a:ext cx="2930447" cy="1080000"/>
        </a:xfrm>
        <a:prstGeom prst="chevron">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ysClr val="window" lastClr="FFFFFF"/>
              </a:solidFill>
              <a:latin typeface="Calibri"/>
              <a:ea typeface="+mn-ea"/>
              <a:cs typeface="+mn-cs"/>
            </a:rPr>
            <a:t>  Characteristics</a:t>
          </a:r>
          <a:endParaRPr lang="en-US" sz="2000" kern="1200" dirty="0">
            <a:solidFill>
              <a:sysClr val="window" lastClr="FFFFFF"/>
            </a:solidFill>
            <a:latin typeface="Arial"/>
            <a:ea typeface="+mn-ea"/>
            <a:cs typeface="Arial"/>
          </a:endParaRPr>
        </a:p>
      </dsp:txBody>
      <dsp:txXfrm>
        <a:off x="8693172" y="661332"/>
        <a:ext cx="1850447" cy="1080000"/>
      </dsp:txXfrm>
    </dsp:sp>
    <dsp:sp modelId="{4A933CCE-4F13-497E-9E1A-D35B0D3601D1}">
      <dsp:nvSpPr>
        <dsp:cNvPr id="0" name=""/>
        <dsp:cNvSpPr/>
      </dsp:nvSpPr>
      <dsp:spPr>
        <a:xfrm>
          <a:off x="8153172" y="1876332"/>
          <a:ext cx="2344357"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Age Char</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Sex Char</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Cohort</a:t>
          </a:r>
        </a:p>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mn-ea"/>
              <a:cs typeface="+mn-cs"/>
            </a:rPr>
            <a:t> Harvest Weight</a:t>
          </a:r>
        </a:p>
        <a:p>
          <a:pPr marL="228600" lvl="1" indent="-228600" algn="l" defTabSz="889000" rtl="0">
            <a:lnSpc>
              <a:spcPct val="90000"/>
            </a:lnSpc>
            <a:spcBef>
              <a:spcPct val="0"/>
            </a:spcBef>
            <a:spcAft>
              <a:spcPct val="15000"/>
            </a:spcAft>
            <a:buChar char="•"/>
          </a:pPr>
          <a:endParaRPr lang="en-US" sz="2000" kern="1200">
            <a:solidFill>
              <a:sysClr val="windowText" lastClr="000000">
                <a:hueOff val="0"/>
                <a:satOff val="0"/>
                <a:lumOff val="0"/>
                <a:alphaOff val="0"/>
              </a:sysClr>
            </a:solidFill>
            <a:latin typeface="Calibri"/>
            <a:ea typeface="+mn-ea"/>
            <a:cs typeface="+mn-cs"/>
          </a:endParaRPr>
        </a:p>
      </dsp:txBody>
      <dsp:txXfrm>
        <a:off x="8153172" y="1876332"/>
        <a:ext cx="2344357" cy="16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F5E16-0032-4C80-82AD-FCF45ED41704}">
      <dsp:nvSpPr>
        <dsp:cNvPr id="0" name=""/>
        <dsp:cNvSpPr/>
      </dsp:nvSpPr>
      <dsp:spPr>
        <a:xfrm>
          <a:off x="364724" y="1161010"/>
          <a:ext cx="590888" cy="5908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BE0D54-EDB0-48E1-8FEC-8F019B8A7943}">
      <dsp:nvSpPr>
        <dsp:cNvPr id="0" name=""/>
        <dsp:cNvSpPr/>
      </dsp:nvSpPr>
      <dsp:spPr>
        <a:xfrm>
          <a:off x="3625"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 Prompt user inputs and script options</a:t>
          </a:r>
          <a:endParaRPr lang="en-US" sz="1200" kern="1200" dirty="0"/>
        </a:p>
      </dsp:txBody>
      <dsp:txXfrm>
        <a:off x="3625" y="1971355"/>
        <a:ext cx="1313085" cy="525234"/>
      </dsp:txXfrm>
    </dsp:sp>
    <dsp:sp modelId="{C57448FA-5F03-4729-B322-1EF7C2DDB740}">
      <dsp:nvSpPr>
        <dsp:cNvPr id="0" name=""/>
        <dsp:cNvSpPr/>
      </dsp:nvSpPr>
      <dsp:spPr>
        <a:xfrm>
          <a:off x="1907600" y="1161010"/>
          <a:ext cx="590888" cy="5908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8AF312-5429-4ACF-9B14-B1C61AB4A97C}">
      <dsp:nvSpPr>
        <dsp:cNvPr id="0" name=""/>
        <dsp:cNvSpPr/>
      </dsp:nvSpPr>
      <dsp:spPr>
        <a:xfrm>
          <a:off x="1546501"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 Validate and parse user inputs</a:t>
          </a:r>
        </a:p>
      </dsp:txBody>
      <dsp:txXfrm>
        <a:off x="1546501" y="1971355"/>
        <a:ext cx="1313085" cy="525234"/>
      </dsp:txXfrm>
    </dsp:sp>
    <dsp:sp modelId="{1F674329-DF08-4BFE-8294-1194143BE840}">
      <dsp:nvSpPr>
        <dsp:cNvPr id="0" name=""/>
        <dsp:cNvSpPr/>
      </dsp:nvSpPr>
      <dsp:spPr>
        <a:xfrm>
          <a:off x="3450476" y="1161010"/>
          <a:ext cx="590888" cy="5908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D97FE-16E4-4DD5-85EC-D5F2D5898A64}">
      <dsp:nvSpPr>
        <dsp:cNvPr id="0" name=""/>
        <dsp:cNvSpPr/>
      </dsp:nvSpPr>
      <dsp:spPr>
        <a:xfrm>
          <a:off x="3089377"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 Read in data file</a:t>
          </a:r>
          <a:endParaRPr lang="en-US" sz="1200" kern="1200" dirty="0"/>
        </a:p>
      </dsp:txBody>
      <dsp:txXfrm>
        <a:off x="3089377" y="1971355"/>
        <a:ext cx="1313085" cy="525234"/>
      </dsp:txXfrm>
    </dsp:sp>
    <dsp:sp modelId="{C149A415-2B68-45F1-902C-44EE7CA7E18F}">
      <dsp:nvSpPr>
        <dsp:cNvPr id="0" name=""/>
        <dsp:cNvSpPr/>
      </dsp:nvSpPr>
      <dsp:spPr>
        <a:xfrm>
          <a:off x="4993352" y="1161010"/>
          <a:ext cx="590888" cy="5908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827ED-E6B3-4EA0-89EC-CD5676CB7E26}">
      <dsp:nvSpPr>
        <dsp:cNvPr id="0" name=""/>
        <dsp:cNvSpPr/>
      </dsp:nvSpPr>
      <dsp:spPr>
        <a:xfrm>
          <a:off x="4632253"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 Clean data</a:t>
          </a:r>
        </a:p>
      </dsp:txBody>
      <dsp:txXfrm>
        <a:off x="4632253" y="1971355"/>
        <a:ext cx="1313085" cy="525234"/>
      </dsp:txXfrm>
    </dsp:sp>
    <dsp:sp modelId="{E7F4F74E-37DC-418B-A4D4-F9A350168B17}">
      <dsp:nvSpPr>
        <dsp:cNvPr id="0" name=""/>
        <dsp:cNvSpPr/>
      </dsp:nvSpPr>
      <dsp:spPr>
        <a:xfrm>
          <a:off x="6536228" y="1161010"/>
          <a:ext cx="590888" cy="5908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8C962-BDC1-46F4-AD9E-AA71776EE70F}">
      <dsp:nvSpPr>
        <dsp:cNvPr id="0" name=""/>
        <dsp:cNvSpPr/>
      </dsp:nvSpPr>
      <dsp:spPr>
        <a:xfrm>
          <a:off x="6175129"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 Calculate harvest data by species and group of species</a:t>
          </a:r>
        </a:p>
      </dsp:txBody>
      <dsp:txXfrm>
        <a:off x="6175129" y="1971355"/>
        <a:ext cx="1313085" cy="525234"/>
      </dsp:txXfrm>
    </dsp:sp>
    <dsp:sp modelId="{68E9831F-4688-41B9-B45A-14F645C22D1A}">
      <dsp:nvSpPr>
        <dsp:cNvPr id="0" name=""/>
        <dsp:cNvSpPr/>
      </dsp:nvSpPr>
      <dsp:spPr>
        <a:xfrm>
          <a:off x="8079104" y="1161010"/>
          <a:ext cx="590888" cy="5908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36C59-2CB2-4E27-9DAE-639FE8A5B795}">
      <dsp:nvSpPr>
        <dsp:cNvPr id="0" name=""/>
        <dsp:cNvSpPr/>
      </dsp:nvSpPr>
      <dsp:spPr>
        <a:xfrm>
          <a:off x="7718005"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Determine and calculate time period averages</a:t>
          </a:r>
        </a:p>
      </dsp:txBody>
      <dsp:txXfrm>
        <a:off x="7718005" y="1971355"/>
        <a:ext cx="1313085" cy="525234"/>
      </dsp:txXfrm>
    </dsp:sp>
    <dsp:sp modelId="{2512D662-81EC-499C-9CB4-8A0E321EA662}">
      <dsp:nvSpPr>
        <dsp:cNvPr id="0" name=""/>
        <dsp:cNvSpPr/>
      </dsp:nvSpPr>
      <dsp:spPr>
        <a:xfrm>
          <a:off x="9621980" y="1161010"/>
          <a:ext cx="590888" cy="5908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1C995-1698-4A2C-A185-0A331A6BECA8}">
      <dsp:nvSpPr>
        <dsp:cNvPr id="0" name=""/>
        <dsp:cNvSpPr/>
      </dsp:nvSpPr>
      <dsp:spPr>
        <a:xfrm>
          <a:off x="9260881" y="1971355"/>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Calibri"/>
            </a:rPr>
            <a:t>Output tables to Excel workbook</a:t>
          </a:r>
        </a:p>
      </dsp:txBody>
      <dsp:txXfrm>
        <a:off x="9260881" y="1971355"/>
        <a:ext cx="1313085" cy="52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0A166-8061-4442-8064-51A85DE7DED0}">
      <dsp:nvSpPr>
        <dsp:cNvPr id="0" name=""/>
        <dsp:cNvSpPr/>
      </dsp:nvSpPr>
      <dsp:spPr>
        <a:xfrm>
          <a:off x="0" y="156"/>
          <a:ext cx="10210800" cy="119564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DDEFA23C-8B1B-47F5-9EF5-8DAE759A69C0}">
      <dsp:nvSpPr>
        <dsp:cNvPr id="0" name=""/>
        <dsp:cNvSpPr/>
      </dsp:nvSpPr>
      <dsp:spPr>
        <a:xfrm>
          <a:off x="361683" y="274318"/>
          <a:ext cx="658248" cy="6576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B4B560-00C0-4321-BD1D-A91D6B81B87D}">
      <dsp:nvSpPr>
        <dsp:cNvPr id="0" name=""/>
        <dsp:cNvSpPr/>
      </dsp:nvSpPr>
      <dsp:spPr>
        <a:xfrm>
          <a:off x="1523198" y="5297"/>
          <a:ext cx="4008525" cy="123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94" tIns="130494" rIns="130494" bIns="130494"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a:ea typeface="Calibri" panose="020F0502020204030204" pitchFamily="34" charset="0"/>
              <a:cs typeface="Calibri"/>
            </a:rPr>
            <a:t>The team automated table creation, but there’s </a:t>
          </a:r>
          <a:r>
            <a:rPr lang="en-US" sz="1600" b="1" kern="1200">
              <a:latin typeface="Calibri"/>
              <a:ea typeface="Calibri" panose="020F0502020204030204" pitchFamily="34" charset="0"/>
              <a:cs typeface="Calibri"/>
            </a:rPr>
            <a:t>more automation</a:t>
          </a:r>
          <a:r>
            <a:rPr lang="en-US" sz="1600" kern="1200">
              <a:latin typeface="Calibri"/>
              <a:ea typeface="Calibri" panose="020F0502020204030204" pitchFamily="34" charset="0"/>
              <a:cs typeface="Calibri"/>
            </a:rPr>
            <a:t> opportunities on the backend. </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1523198" y="5297"/>
        <a:ext cx="4008525" cy="1233011"/>
      </dsp:txXfrm>
    </dsp:sp>
    <dsp:sp modelId="{9CB8FB3A-098C-4338-9CBF-2A2C26EB94BC}">
      <dsp:nvSpPr>
        <dsp:cNvPr id="0" name=""/>
        <dsp:cNvSpPr/>
      </dsp:nvSpPr>
      <dsp:spPr>
        <a:xfrm>
          <a:off x="5673306" y="5297"/>
          <a:ext cx="4213046" cy="119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Intake survey data from state/local partners.</a:t>
          </a:r>
          <a:endParaRPr lang="en-US" sz="1600" kern="1200" dirty="0">
            <a:latin typeface="Calibri"/>
            <a:ea typeface="Calibri" panose="020F0502020204030204" pitchFamily="34" charset="0"/>
            <a:cs typeface="Calibri" panose="020F0502020204030204" pitchFamily="34" charset="0"/>
          </a:endParaRPr>
        </a:p>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ETL of data stored in sponsor’s SQL database, to avoid file sharing.</a:t>
          </a:r>
          <a:endParaRPr lang="en-US" sz="1600" kern="1200" dirty="0">
            <a:latin typeface="Calibri"/>
            <a:ea typeface="Calibri" panose="020F0502020204030204" pitchFamily="34" charset="0"/>
            <a:cs typeface="Calibri" panose="020F0502020204030204" pitchFamily="34" charset="0"/>
          </a:endParaRPr>
        </a:p>
      </dsp:txBody>
      <dsp:txXfrm>
        <a:off x="5673306" y="5297"/>
        <a:ext cx="4213046" cy="1195647"/>
      </dsp:txXfrm>
    </dsp:sp>
    <dsp:sp modelId="{873DC3AD-1AD5-4392-A3DA-B42D6A8955A7}">
      <dsp:nvSpPr>
        <dsp:cNvPr id="0" name=""/>
        <dsp:cNvSpPr/>
      </dsp:nvSpPr>
      <dsp:spPr>
        <a:xfrm>
          <a:off x="0" y="1546562"/>
          <a:ext cx="10210800" cy="119564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6C18A609-3132-42EE-B377-94778A12AABA}">
      <dsp:nvSpPr>
        <dsp:cNvPr id="0" name=""/>
        <dsp:cNvSpPr/>
      </dsp:nvSpPr>
      <dsp:spPr>
        <a:xfrm>
          <a:off x="361683" y="1815582"/>
          <a:ext cx="658248" cy="6576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890E1-739E-4B7F-AA83-8AFA0F6CDE13}">
      <dsp:nvSpPr>
        <dsp:cNvPr id="0" name=""/>
        <dsp:cNvSpPr/>
      </dsp:nvSpPr>
      <dsp:spPr>
        <a:xfrm>
          <a:off x="1513856" y="1546562"/>
          <a:ext cx="3744042" cy="123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94" tIns="130494" rIns="130494" bIns="130494"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Little analysis of the data has historically been done, there’s likely untold narratives in the data or questions that can now be answered with </a:t>
          </a:r>
          <a:r>
            <a:rPr lang="en-US" sz="1600" b="1" kern="1200">
              <a:latin typeface="Calibri"/>
              <a:ea typeface="Calibri" panose="020F0502020204030204" pitchFamily="34" charset="0"/>
              <a:cs typeface="Calibri"/>
            </a:rPr>
            <a:t>novel data analysis</a:t>
          </a:r>
          <a:r>
            <a:rPr lang="en-US" sz="1600" kern="1200">
              <a:latin typeface="Calibri"/>
              <a:ea typeface="Calibri" panose="020F0502020204030204" pitchFamily="34" charset="0"/>
              <a:cs typeface="Calibri"/>
            </a:rPr>
            <a:t>.</a:t>
          </a:r>
          <a:endParaRPr lang="en-US" sz="1600" kern="1200" dirty="0">
            <a:latin typeface="Calibri"/>
            <a:ea typeface="Calibri" panose="020F0502020204030204" pitchFamily="34" charset="0"/>
            <a:cs typeface="Calibri" panose="020F0502020204030204" pitchFamily="34" charset="0"/>
          </a:endParaRPr>
        </a:p>
      </dsp:txBody>
      <dsp:txXfrm>
        <a:off x="1513856" y="1546562"/>
        <a:ext cx="3744042" cy="1233011"/>
      </dsp:txXfrm>
    </dsp:sp>
    <dsp:sp modelId="{8138580E-1B6B-4DBA-A486-B8E045226D18}">
      <dsp:nvSpPr>
        <dsp:cNvPr id="0" name=""/>
        <dsp:cNvSpPr/>
      </dsp:nvSpPr>
      <dsp:spPr>
        <a:xfrm>
          <a:off x="5390141" y="1546562"/>
          <a:ext cx="4213046" cy="119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Include additional descriptive statistics or create new statistics to report.</a:t>
          </a:r>
          <a:endParaRPr lang="en-US" sz="1600" kern="1200" dirty="0">
            <a:latin typeface="Calibri"/>
            <a:ea typeface="Calibri" panose="020F0502020204030204" pitchFamily="34" charset="0"/>
            <a:cs typeface="Calibri" panose="020F0502020204030204" pitchFamily="34" charset="0"/>
          </a:endParaRPr>
        </a:p>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Pursue predictive analytics or forecasting by integrating new data sets with variables more likely (based on SME) to drive models.</a:t>
          </a:r>
          <a:endParaRPr lang="en-US" sz="1600" kern="1200" dirty="0">
            <a:latin typeface="Calibri"/>
            <a:ea typeface="Calibri" panose="020F0502020204030204" pitchFamily="34" charset="0"/>
            <a:cs typeface="Calibri"/>
          </a:endParaRPr>
        </a:p>
      </dsp:txBody>
      <dsp:txXfrm>
        <a:off x="5390141" y="1546562"/>
        <a:ext cx="4213046" cy="1195647"/>
      </dsp:txXfrm>
    </dsp:sp>
    <dsp:sp modelId="{7F446411-DFE4-443E-A693-527084FF2D45}">
      <dsp:nvSpPr>
        <dsp:cNvPr id="0" name=""/>
        <dsp:cNvSpPr/>
      </dsp:nvSpPr>
      <dsp:spPr>
        <a:xfrm>
          <a:off x="0" y="3087826"/>
          <a:ext cx="10210800" cy="1195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91694-3CEC-40FD-A52D-4EE27D92BC60}">
      <dsp:nvSpPr>
        <dsp:cNvPr id="0" name=""/>
        <dsp:cNvSpPr/>
      </dsp:nvSpPr>
      <dsp:spPr>
        <a:xfrm>
          <a:off x="361683" y="3356847"/>
          <a:ext cx="658248" cy="6576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31EDD-A05A-4259-BC4B-DA63561E4D54}">
      <dsp:nvSpPr>
        <dsp:cNvPr id="0" name=""/>
        <dsp:cNvSpPr/>
      </dsp:nvSpPr>
      <dsp:spPr>
        <a:xfrm>
          <a:off x="1523198" y="3087826"/>
          <a:ext cx="4008525" cy="123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94" tIns="130494" rIns="130494" bIns="130494"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a:ea typeface="Calibri" panose="020F0502020204030204" pitchFamily="34" charset="0"/>
              <a:cs typeface="Calibri"/>
            </a:rPr>
            <a:t>A prototype dashboard’s been built to enable broader access to the data and enable nontechnical users to query the data, but </a:t>
          </a:r>
          <a:r>
            <a:rPr lang="en-US" sz="1600" b="1" kern="1200">
              <a:latin typeface="Calibri"/>
              <a:ea typeface="Calibri" panose="020F0502020204030204" pitchFamily="34" charset="0"/>
              <a:cs typeface="Calibri"/>
            </a:rPr>
            <a:t>self-service reporting</a:t>
          </a:r>
          <a:r>
            <a:rPr lang="en-US" sz="1600" kern="1200">
              <a:latin typeface="Calibri"/>
              <a:ea typeface="Calibri" panose="020F0502020204030204" pitchFamily="34" charset="0"/>
              <a:cs typeface="Calibri"/>
            </a:rPr>
            <a:t> can be taken further. </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1523198" y="3087826"/>
        <a:ext cx="4008525" cy="1233011"/>
      </dsp:txXfrm>
    </dsp:sp>
    <dsp:sp modelId="{5BE36429-8DE0-49B3-B536-40F2623F6965}">
      <dsp:nvSpPr>
        <dsp:cNvPr id="0" name=""/>
        <dsp:cNvSpPr/>
      </dsp:nvSpPr>
      <dsp:spPr>
        <a:xfrm>
          <a:off x="5673306" y="3087826"/>
          <a:ext cx="4213046" cy="119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Add NLG or conversational AI to enable language-based queries as opposed to Tableau-embedded filters.</a:t>
          </a:r>
          <a:endParaRPr lang="en-US" sz="1600" kern="1200" dirty="0">
            <a:latin typeface="Calibri"/>
            <a:ea typeface="Calibri" panose="020F0502020204030204" pitchFamily="34" charset="0"/>
            <a:cs typeface="Calibri"/>
          </a:endParaRPr>
        </a:p>
      </dsp:txBody>
      <dsp:txXfrm>
        <a:off x="5673306" y="3087826"/>
        <a:ext cx="4213046" cy="1195647"/>
      </dsp:txXfrm>
    </dsp:sp>
    <dsp:sp modelId="{DC5B43D6-E34A-4E28-A06F-87A7E657AE22}">
      <dsp:nvSpPr>
        <dsp:cNvPr id="0" name=""/>
        <dsp:cNvSpPr/>
      </dsp:nvSpPr>
      <dsp:spPr>
        <a:xfrm>
          <a:off x="0" y="4671752"/>
          <a:ext cx="10210800" cy="119564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46BBAB8C-CDEF-4DF6-A0E4-16C42D686F4D}">
      <dsp:nvSpPr>
        <dsp:cNvPr id="0" name=""/>
        <dsp:cNvSpPr/>
      </dsp:nvSpPr>
      <dsp:spPr>
        <a:xfrm>
          <a:off x="361683" y="4898111"/>
          <a:ext cx="658248" cy="6576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9FB51A-F7F5-4B42-BCB8-0C2712DC5F78}">
      <dsp:nvSpPr>
        <dsp:cNvPr id="0" name=""/>
        <dsp:cNvSpPr/>
      </dsp:nvSpPr>
      <dsp:spPr>
        <a:xfrm>
          <a:off x="1523198" y="4629090"/>
          <a:ext cx="4008525" cy="123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94" tIns="130494" rIns="130494" bIns="130494" numCol="1" spcCol="1270" anchor="ctr" anchorCtr="0">
          <a:noAutofit/>
        </a:bodyPr>
        <a:lstStyle/>
        <a:p>
          <a:pPr marL="0" lvl="0" indent="0" algn="l" defTabSz="711200" rtl="0">
            <a:lnSpc>
              <a:spcPct val="100000"/>
            </a:lnSpc>
            <a:spcBef>
              <a:spcPct val="0"/>
            </a:spcBef>
            <a:spcAft>
              <a:spcPct val="35000"/>
            </a:spcAft>
            <a:buNone/>
          </a:pPr>
          <a:r>
            <a:rPr lang="en-US" sz="1600" kern="1200" dirty="0">
              <a:latin typeface="Calibri"/>
              <a:ea typeface="Calibri" panose="020F0502020204030204" pitchFamily="34" charset="0"/>
              <a:cs typeface="Calibri"/>
            </a:rPr>
            <a:t>Limited visibility into precise </a:t>
          </a:r>
          <a:r>
            <a:rPr lang="en-US" sz="1600" b="1" kern="1200" dirty="0">
              <a:latin typeface="Calibri"/>
              <a:ea typeface="Calibri" panose="020F0502020204030204" pitchFamily="34" charset="0"/>
              <a:cs typeface="Calibri"/>
            </a:rPr>
            <a:t>end user needs</a:t>
          </a:r>
          <a:r>
            <a:rPr lang="en-US" sz="1600" kern="1200" dirty="0">
              <a:latin typeface="Calibri"/>
              <a:ea typeface="Calibri" panose="020F0502020204030204" pitchFamily="34" charset="0"/>
              <a:cs typeface="Calibri"/>
            </a:rPr>
            <a:t>.</a:t>
          </a:r>
          <a:r>
            <a:rPr lang="en-US" sz="2200" kern="1200" dirty="0">
              <a:latin typeface="Neue Haas Grotesk Text Pro"/>
            </a:rPr>
            <a:t> </a:t>
          </a:r>
          <a:endParaRPr lang="en-US" sz="2200" kern="1200" dirty="0"/>
        </a:p>
      </dsp:txBody>
      <dsp:txXfrm>
        <a:off x="1523198" y="4629090"/>
        <a:ext cx="4008525" cy="1233011"/>
      </dsp:txXfrm>
    </dsp:sp>
    <dsp:sp modelId="{938552E1-A10E-4FDA-B236-B6835DA5AA7C}">
      <dsp:nvSpPr>
        <dsp:cNvPr id="0" name=""/>
        <dsp:cNvSpPr/>
      </dsp:nvSpPr>
      <dsp:spPr>
        <a:xfrm>
          <a:off x="5673306" y="4629090"/>
          <a:ext cx="4213046" cy="119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ea typeface="Calibri" panose="020F0502020204030204" pitchFamily="34" charset="0"/>
              <a:cs typeface="Calibri"/>
            </a:rPr>
            <a:t>Partner with the sponsor to launch a survey or interview different end users; the sponsor has limited visibility into how they use the data, this could surface additional use cases and help prioritize high/low value product requirements</a:t>
          </a:r>
          <a:r>
            <a:rPr lang="en-US" sz="1400" kern="1200"/>
            <a:t>.</a:t>
          </a:r>
          <a:endParaRPr lang="en-US" sz="1400" kern="1200" dirty="0"/>
        </a:p>
      </dsp:txBody>
      <dsp:txXfrm>
        <a:off x="5673306" y="4629090"/>
        <a:ext cx="4213046" cy="1195647"/>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4/29/24</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4/29/24</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C5ED9-255C-4AFE-A957-B5E5272A91B5}" type="slidenum">
              <a:rPr lang="en-US" smtClean="0"/>
              <a:t>4</a:t>
            </a:fld>
            <a:endParaRPr lang="en-US"/>
          </a:p>
        </p:txBody>
      </p:sp>
    </p:spTree>
    <p:extLst>
      <p:ext uri="{BB962C8B-B14F-4D97-AF65-F5344CB8AC3E}">
        <p14:creationId xmlns:p14="http://schemas.microsoft.com/office/powerpoint/2010/main" val="4037714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a typeface="ＭＳ Ｐゴシック"/>
                <a:cs typeface="Calibri"/>
              </a:rPr>
              <a:t>In this slide, we take a closer look at what the script user command-line-interface looks like.</a:t>
            </a:r>
          </a:p>
          <a:p>
            <a:pPr>
              <a:spcBef>
                <a:spcPts val="0"/>
              </a:spcBef>
              <a:spcAft>
                <a:spcPts val="0"/>
              </a:spcAft>
            </a:pPr>
            <a:r>
              <a:rPr lang="en-US" dirty="0">
                <a:ea typeface="ＭＳ Ｐゴシック"/>
                <a:cs typeface="Calibri"/>
              </a:rPr>
              <a:t>Passing in NO arguments, a complete help menu is displayed as you can see in the picture. FILENAME is a required argument along with 4 options. Flyway, seasons, species name and species AOU.</a:t>
            </a:r>
          </a:p>
          <a:p>
            <a:pPr>
              <a:spcBef>
                <a:spcPts val="0"/>
              </a:spcBef>
              <a:spcAft>
                <a:spcPts val="0"/>
              </a:spcAft>
            </a:pPr>
            <a:r>
              <a:rPr lang="en-US" dirty="0">
                <a:ea typeface="ＭＳ Ｐゴシック"/>
                <a:cs typeface="Calibri"/>
              </a:rPr>
              <a:t>As an example, the season is specified as a range using the colon notation. The species name is a comma separated list. Grouping of species can be done using the parenthesis and pipe notation. Alternatively, the species AOU option can be used in place of species name.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13</a:t>
            </a:fld>
            <a:endParaRPr lang="en-US"/>
          </a:p>
        </p:txBody>
      </p:sp>
    </p:spTree>
    <p:extLst>
      <p:ext uri="{BB962C8B-B14F-4D97-AF65-F5344CB8AC3E}">
        <p14:creationId xmlns:p14="http://schemas.microsoft.com/office/powerpoint/2010/main" val="4188400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a typeface="ＭＳ Ｐゴシック"/>
                <a:cs typeface="Calibri"/>
              </a:rPr>
              <a:t>Here is a sample output of the script through each phase of its execution. </a:t>
            </a:r>
            <a:endParaRPr lang="en-US" dirty="0"/>
          </a:p>
          <a:p>
            <a:pPr>
              <a:spcBef>
                <a:spcPts val="0"/>
              </a:spcBef>
              <a:spcAft>
                <a:spcPts val="0"/>
              </a:spcAft>
            </a:pPr>
            <a:r>
              <a:rPr lang="en-US" dirty="0">
                <a:ea typeface="ＭＳ Ｐゴシック"/>
                <a:cs typeface="Calibri"/>
              </a:rPr>
              <a:t>Starting with the raw data, it performs cleaning and calculations. It then generates tables in memory and lastly output them to Excel tables. As you see in step 4, this table matches exactly the formatting and style of our customer’s Flyway Data Books</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14</a:t>
            </a:fld>
            <a:endParaRPr lang="en-US"/>
          </a:p>
        </p:txBody>
      </p:sp>
    </p:spTree>
    <p:extLst>
      <p:ext uri="{BB962C8B-B14F-4D97-AF65-F5344CB8AC3E}">
        <p14:creationId xmlns:p14="http://schemas.microsoft.com/office/powerpoint/2010/main" val="405213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15</a:t>
            </a:fld>
            <a:endParaRPr lang="en-US"/>
          </a:p>
        </p:txBody>
      </p:sp>
    </p:spTree>
    <p:extLst>
      <p:ext uri="{BB962C8B-B14F-4D97-AF65-F5344CB8AC3E}">
        <p14:creationId xmlns:p14="http://schemas.microsoft.com/office/powerpoint/2010/main" val="328579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Sai</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16</a:t>
            </a:fld>
            <a:endParaRPr lang="en-US"/>
          </a:p>
        </p:txBody>
      </p:sp>
    </p:spTree>
    <p:extLst>
      <p:ext uri="{BB962C8B-B14F-4D97-AF65-F5344CB8AC3E}">
        <p14:creationId xmlns:p14="http://schemas.microsoft.com/office/powerpoint/2010/main" val="346063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21</a:t>
            </a:fld>
            <a:endParaRPr lang="en-US"/>
          </a:p>
        </p:txBody>
      </p:sp>
    </p:spTree>
    <p:extLst>
      <p:ext uri="{BB962C8B-B14F-4D97-AF65-F5344CB8AC3E}">
        <p14:creationId xmlns:p14="http://schemas.microsoft.com/office/powerpoint/2010/main" val="108344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source for generating tables and visualizations</a:t>
            </a:r>
          </a:p>
          <a:p>
            <a:pPr marL="171450" indent="-171450">
              <a:buFont typeface="Arial" panose="020B0604020202020204" pitchFamily="34" charset="0"/>
              <a:buChar char="•"/>
            </a:pPr>
            <a:r>
              <a:rPr lang="en-US" dirty="0" err="1"/>
              <a:t>GeoJSON</a:t>
            </a:r>
            <a:r>
              <a:rPr lang="en-US" dirty="0"/>
              <a:t> for outlining Flyway boundaries for visualization</a:t>
            </a:r>
          </a:p>
          <a:p>
            <a:pPr marL="171450" indent="-171450">
              <a:buFont typeface="Arial" panose="020B0604020202020204" pitchFamily="34" charset="0"/>
              <a:buChar char="•"/>
            </a:pPr>
            <a:r>
              <a:rPr lang="en-US" dirty="0"/>
              <a:t>Ground Truth – Formatting guide and data verification</a:t>
            </a:r>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a:t>
            </a:fld>
            <a:endParaRPr lang="en-US"/>
          </a:p>
        </p:txBody>
      </p:sp>
    </p:spTree>
    <p:extLst>
      <p:ext uri="{BB962C8B-B14F-4D97-AF65-F5344CB8AC3E}">
        <p14:creationId xmlns:p14="http://schemas.microsoft.com/office/powerpoint/2010/main" val="37192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data source – derived from Parts Collection Survey (Wing Survey)</a:t>
            </a:r>
          </a:p>
          <a:p>
            <a:r>
              <a:rPr lang="en-US" dirty="0" err="1"/>
              <a:t>Harvest_weight</a:t>
            </a:r>
            <a:r>
              <a:rPr lang="en-US" dirty="0"/>
              <a:t>: derived from sampling frame – establishes weight of a given record (row) for aggregation</a:t>
            </a:r>
          </a:p>
          <a:p>
            <a:r>
              <a:rPr lang="en-US" dirty="0"/>
              <a:t>Null values insignificant, limited to month, day or imputable from redundancies inherent to dataset</a:t>
            </a:r>
          </a:p>
          <a:p>
            <a:r>
              <a:rPr lang="en-US" dirty="0"/>
              <a:t>Season – considered the relevant time period for all FWS publications/visualizations</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6</a:t>
            </a:fld>
            <a:endParaRPr lang="en-US"/>
          </a:p>
        </p:txBody>
      </p:sp>
    </p:spTree>
    <p:extLst>
      <p:ext uri="{BB962C8B-B14F-4D97-AF65-F5344CB8AC3E}">
        <p14:creationId xmlns:p14="http://schemas.microsoft.com/office/powerpoint/2010/main" val="291495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Hunter data set – complements but does not duplicate information</a:t>
            </a:r>
          </a:p>
          <a:p>
            <a:r>
              <a:rPr lang="en-US" dirty="0"/>
              <a:t>Derived from Hunter Survey – provides species, state, and flyway level data from the hunter’s perspective</a:t>
            </a:r>
          </a:p>
          <a:p>
            <a:r>
              <a:rPr lang="en-US" dirty="0"/>
              <a:t>Estimates derived from sampling frame (dataset also reports variance and confidence intervals for last three variables)</a:t>
            </a:r>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a:t>
            </a:fld>
            <a:endParaRPr lang="en-US"/>
          </a:p>
        </p:txBody>
      </p:sp>
    </p:spTree>
    <p:extLst>
      <p:ext uri="{BB962C8B-B14F-4D97-AF65-F5344CB8AC3E}">
        <p14:creationId xmlns:p14="http://schemas.microsoft.com/office/powerpoint/2010/main" val="202726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DQ describes </a:t>
            </a:r>
            <a:r>
              <a:rPr lang="en-US" dirty="0" err="1"/>
              <a:t>WingData</a:t>
            </a:r>
            <a:r>
              <a:rPr lang="en-US" dirty="0"/>
              <a:t>, no missing values in </a:t>
            </a:r>
            <a:r>
              <a:rPr lang="en-US" dirty="0" err="1"/>
              <a:t>Hunter_Dataset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FC5ED9-255C-4AFE-A957-B5E5272A91B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9794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a:t>
            </a:fld>
            <a:endParaRPr lang="en-US"/>
          </a:p>
        </p:txBody>
      </p:sp>
    </p:spTree>
    <p:extLst>
      <p:ext uri="{BB962C8B-B14F-4D97-AF65-F5344CB8AC3E}">
        <p14:creationId xmlns:p14="http://schemas.microsoft.com/office/powerpoint/2010/main" val="289255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a typeface="ＭＳ Ｐゴシック"/>
                <a:cs typeface="Calibri"/>
              </a:rPr>
              <a:t>Through out the course this project, we used the following analytical techniques:</a:t>
            </a:r>
          </a:p>
          <a:p>
            <a:pPr>
              <a:spcBef>
                <a:spcPts val="0"/>
              </a:spcBef>
              <a:spcAft>
                <a:spcPts val="0"/>
              </a:spcAft>
            </a:pPr>
            <a:r>
              <a:rPr lang="en-US" dirty="0">
                <a:ea typeface="ＭＳ Ｐゴシック"/>
                <a:cs typeface="Calibri"/>
              </a:rPr>
              <a:t>  Data cleaning and integration where we performed data wrangling and exploratory data analysis</a:t>
            </a:r>
          </a:p>
          <a:p>
            <a:pPr>
              <a:spcBef>
                <a:spcPts val="0"/>
              </a:spcBef>
              <a:spcAft>
                <a:spcPts val="0"/>
              </a:spcAft>
            </a:pPr>
            <a:r>
              <a:rPr lang="en-US" dirty="0">
                <a:ea typeface="ＭＳ Ｐゴシック"/>
                <a:cs typeface="Calibri"/>
              </a:rPr>
              <a:t>  Data Report Generation where we transformed raw data into hundreds of data tables for the Flyway Data Books</a:t>
            </a:r>
          </a:p>
          <a:p>
            <a:pPr>
              <a:spcBef>
                <a:spcPts val="0"/>
              </a:spcBef>
              <a:spcAft>
                <a:spcPts val="0"/>
              </a:spcAft>
            </a:pPr>
            <a:r>
              <a:rPr lang="en-US" dirty="0">
                <a:ea typeface="ＭＳ Ｐゴシック"/>
                <a:cs typeface="Calibri"/>
              </a:rPr>
              <a:t>  We applied visual techniques to build out interactive information dashboards.</a:t>
            </a:r>
          </a:p>
          <a:p>
            <a:pPr>
              <a:spcBef>
                <a:spcPts val="0"/>
              </a:spcBef>
              <a:spcAft>
                <a:spcPts val="0"/>
              </a:spcAft>
            </a:pPr>
            <a:r>
              <a:rPr lang="en-US" dirty="0">
                <a:ea typeface="ＭＳ Ｐゴシック"/>
                <a:cs typeface="Calibri"/>
              </a:rPr>
              <a:t>  And lastly, the ARIMA predictive model was used to forecast the future Hunter data numbers.</a:t>
            </a:r>
          </a:p>
          <a:p>
            <a:pPr>
              <a:spcBef>
                <a:spcPts val="0"/>
              </a:spcBef>
              <a:spcAft>
                <a:spcPts val="0"/>
              </a:spcAft>
            </a:pPr>
            <a:r>
              <a:rPr lang="en-US" dirty="0">
                <a:ea typeface="ＭＳ Ｐゴシック"/>
                <a:cs typeface="Calibri"/>
              </a:rPr>
              <a:t>The software tools the team used included</a:t>
            </a:r>
          </a:p>
          <a:p>
            <a:pPr>
              <a:spcBef>
                <a:spcPts val="0"/>
              </a:spcBef>
              <a:spcAft>
                <a:spcPts val="0"/>
              </a:spcAft>
            </a:pPr>
            <a:r>
              <a:rPr lang="en-US" dirty="0">
                <a:ea typeface="ＭＳ Ｐゴシック"/>
                <a:cs typeface="Calibri"/>
              </a:rPr>
              <a:t>  Tableau desktop and Tableau public for hosting. </a:t>
            </a:r>
          </a:p>
          <a:p>
            <a:pPr>
              <a:spcBef>
                <a:spcPts val="0"/>
              </a:spcBef>
              <a:spcAft>
                <a:spcPts val="0"/>
              </a:spcAft>
            </a:pPr>
            <a:r>
              <a:rPr lang="en-US" dirty="0">
                <a:ea typeface="ＭＳ Ｐゴシック"/>
                <a:cs typeface="Calibri"/>
              </a:rPr>
              <a:t>  Python and Pandas for data analysis. </a:t>
            </a:r>
            <a:endParaRPr lang="en-US" dirty="0">
              <a:cs typeface="Calibri"/>
            </a:endParaRPr>
          </a:p>
          <a:p>
            <a:pPr>
              <a:spcBef>
                <a:spcPts val="0"/>
              </a:spcBef>
              <a:spcAft>
                <a:spcPts val="0"/>
              </a:spcAft>
            </a:pPr>
            <a:r>
              <a:rPr lang="en-US" dirty="0">
                <a:ea typeface="ＭＳ Ｐゴシック"/>
                <a:cs typeface="Calibri"/>
              </a:rPr>
              <a:t>  Google Collab &amp; </a:t>
            </a:r>
            <a:r>
              <a:rPr lang="en-US" dirty="0" err="1">
                <a:ea typeface="ＭＳ Ｐゴシック"/>
                <a:cs typeface="Calibri"/>
              </a:rPr>
              <a:t>Github</a:t>
            </a:r>
            <a:r>
              <a:rPr lang="en-US" dirty="0">
                <a:ea typeface="ＭＳ Ｐゴシック"/>
                <a:cs typeface="Calibri"/>
              </a:rPr>
              <a:t> for collaboration, </a:t>
            </a:r>
            <a:endParaRPr lang="en-US" dirty="0">
              <a:cs typeface="Calibri"/>
            </a:endParaRPr>
          </a:p>
          <a:p>
            <a:pPr>
              <a:spcBef>
                <a:spcPts val="0"/>
              </a:spcBef>
              <a:spcAft>
                <a:spcPts val="0"/>
              </a:spcAft>
            </a:pPr>
            <a:r>
              <a:rPr lang="en-US" dirty="0">
                <a:ea typeface="ＭＳ Ｐゴシック"/>
                <a:cs typeface="Calibri"/>
              </a:rPr>
              <a:t>  and Python </a:t>
            </a:r>
            <a:r>
              <a:rPr lang="en-US" dirty="0" err="1">
                <a:ea typeface="ＭＳ Ｐゴシック"/>
                <a:cs typeface="Calibri"/>
              </a:rPr>
              <a:t>OpenPYXL</a:t>
            </a:r>
            <a:r>
              <a:rPr lang="en-US" dirty="0">
                <a:ea typeface="ＭＳ Ｐゴシック"/>
                <a:cs typeface="Calibri"/>
              </a:rPr>
              <a:t> for Excel table generation.</a:t>
            </a:r>
          </a:p>
          <a:p>
            <a:pPr>
              <a:spcBef>
                <a:spcPts val="0"/>
              </a:spcBef>
              <a:spcAft>
                <a:spcPts val="0"/>
              </a:spcAft>
            </a:pPr>
            <a:r>
              <a:rPr lang="en-US" dirty="0"/>
              <a:t>Both manual and visual testing methods were carried out. We also performed customer acceptance testing during the weekly partner meetings.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10</a:t>
            </a:fld>
            <a:endParaRPr lang="en-US"/>
          </a:p>
        </p:txBody>
      </p:sp>
    </p:spTree>
    <p:extLst>
      <p:ext uri="{BB962C8B-B14F-4D97-AF65-F5344CB8AC3E}">
        <p14:creationId xmlns:p14="http://schemas.microsoft.com/office/powerpoint/2010/main" val="955550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a typeface="ＭＳ Ｐゴシック"/>
                <a:cs typeface="Calibri"/>
              </a:rPr>
              <a:t>This diagram depicts the high-level two-pronged solution to achieve our project objectives. </a:t>
            </a:r>
            <a:endParaRPr lang="en-US"/>
          </a:p>
          <a:p>
            <a:pPr>
              <a:spcBef>
                <a:spcPts val="0"/>
              </a:spcBef>
              <a:spcAft>
                <a:spcPts val="0"/>
              </a:spcAft>
            </a:pPr>
            <a:r>
              <a:rPr lang="en-US" dirty="0">
                <a:ea typeface="ＭＳ Ｐゴシック"/>
                <a:cs typeface="Calibri"/>
              </a:rPr>
              <a:t>Start from the left with the raw data. Here, data cleaning, wrangling, and data analysis are carried out</a:t>
            </a:r>
          </a:p>
          <a:p>
            <a:pPr>
              <a:spcBef>
                <a:spcPts val="0"/>
              </a:spcBef>
              <a:spcAft>
                <a:spcPts val="0"/>
              </a:spcAft>
            </a:pPr>
            <a:r>
              <a:rPr lang="en-US" dirty="0">
                <a:ea typeface="ＭＳ Ｐゴシック"/>
                <a:cs typeface="Calibri"/>
              </a:rPr>
              <a:t>In the next step, two separate paths were taken. </a:t>
            </a:r>
            <a:endParaRPr lang="en-US" dirty="0">
              <a:cs typeface="Calibri"/>
            </a:endParaRPr>
          </a:p>
          <a:p>
            <a:pPr>
              <a:spcBef>
                <a:spcPts val="0"/>
              </a:spcBef>
              <a:spcAft>
                <a:spcPts val="0"/>
              </a:spcAft>
            </a:pPr>
            <a:r>
              <a:rPr lang="en-US" dirty="0">
                <a:ea typeface="ＭＳ Ｐゴシック"/>
                <a:cs typeface="Calibri"/>
              </a:rPr>
              <a:t>On the top, we applied further analysis and built out 3 interactive visual dashboards in Tableau. The final dashboard products were published to Tableau Public for distribution.</a:t>
            </a:r>
          </a:p>
          <a:p>
            <a:pPr>
              <a:spcBef>
                <a:spcPts val="0"/>
              </a:spcBef>
              <a:spcAft>
                <a:spcPts val="0"/>
              </a:spcAft>
            </a:pPr>
            <a:r>
              <a:rPr lang="en-US" dirty="0">
                <a:ea typeface="ＭＳ Ｐゴシック"/>
                <a:cs typeface="Calibri"/>
              </a:rPr>
              <a:t>On the bottom path,  we performed calculations in Python and developed two table generation scripts for Harvest and Hunter data. The final outputs are Excel workbook files with hundreds of generated tables.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11</a:t>
            </a:fld>
            <a:endParaRPr lang="en-US"/>
          </a:p>
        </p:txBody>
      </p:sp>
    </p:spTree>
    <p:extLst>
      <p:ext uri="{BB962C8B-B14F-4D97-AF65-F5344CB8AC3E}">
        <p14:creationId xmlns:p14="http://schemas.microsoft.com/office/powerpoint/2010/main" val="320654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a typeface="ＭＳ Ｐゴシック"/>
                <a:cs typeface="Calibri"/>
              </a:rPr>
              <a:t>For table generation, the team developed two Python executable scripts called the </a:t>
            </a:r>
            <a:r>
              <a:rPr lang="en-US" dirty="0" err="1">
                <a:ea typeface="ＭＳ Ｐゴシック"/>
                <a:cs typeface="Calibri"/>
              </a:rPr>
              <a:t>HarvestTableGen</a:t>
            </a:r>
            <a:r>
              <a:rPr lang="en-US" dirty="0">
                <a:ea typeface="ＭＳ Ｐゴシック"/>
                <a:cs typeface="Calibri"/>
              </a:rPr>
              <a:t> and </a:t>
            </a:r>
            <a:r>
              <a:rPr lang="en-US" dirty="0" err="1">
                <a:ea typeface="ＭＳ Ｐゴシック"/>
                <a:cs typeface="Calibri"/>
              </a:rPr>
              <a:t>HunterTableGen</a:t>
            </a:r>
            <a:r>
              <a:rPr lang="en-US" dirty="0">
                <a:ea typeface="ＭＳ Ｐゴシック"/>
                <a:cs typeface="Calibri"/>
              </a:rPr>
              <a:t>. Both the scripts are equipped with a command-line interface or CLI.</a:t>
            </a:r>
          </a:p>
          <a:p>
            <a:pPr>
              <a:spcBef>
                <a:spcPts val="0"/>
              </a:spcBef>
              <a:spcAft>
                <a:spcPts val="0"/>
              </a:spcAft>
            </a:pPr>
            <a:r>
              <a:rPr lang="en-US" dirty="0">
                <a:ea typeface="ＭＳ Ｐゴシック"/>
                <a:cs typeface="Calibri"/>
              </a:rPr>
              <a:t>The primary goal is to create an automated, repeatable, and consistent process to generate the customer Flyway Data Book tables every year</a:t>
            </a:r>
            <a:endParaRPr lang="en-US" dirty="0">
              <a:cs typeface="Calibri"/>
            </a:endParaRPr>
          </a:p>
          <a:p>
            <a:pPr>
              <a:spcBef>
                <a:spcPts val="0"/>
              </a:spcBef>
              <a:spcAft>
                <a:spcPts val="0"/>
              </a:spcAft>
            </a:pPr>
            <a:r>
              <a:rPr lang="en-US" dirty="0">
                <a:ea typeface="ＭＳ Ｐゴシック"/>
                <a:cs typeface="Calibri"/>
              </a:rPr>
              <a:t>As part of the workflow, the script prompts user for inputs. It then parses and validates the inputs. Next it reads in the data file, performs data cleaning, calculates table data and averages for each species group. And lastly output all the tables to an Excel workbook for a Flyway region.</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12</a:t>
            </a:fld>
            <a:endParaRPr lang="en-US"/>
          </a:p>
        </p:txBody>
      </p:sp>
    </p:spTree>
    <p:extLst>
      <p:ext uri="{BB962C8B-B14F-4D97-AF65-F5344CB8AC3E}">
        <p14:creationId xmlns:p14="http://schemas.microsoft.com/office/powerpoint/2010/main" val="251240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D233F442-E2DE-4AC2-9314-57582A5A5449}" type="datetime1">
              <a:rPr lang="en-US" smtClean="0"/>
              <a:t>4/29/24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3892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51BA84CF-F0E8-4A68-AA01-6204689E00C4}" type="datetime1">
              <a:rPr lang="en-US" smtClean="0"/>
              <a:t>4/29/24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6859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2AB31D4C-5DD6-471E-9D79-7235A1CD4EF8}" type="datetime1">
              <a:rPr lang="en-US" smtClean="0"/>
              <a:t>4/29/24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68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6B270995-F8E8-485A-9EA8-3D527FBB4039}" type="datetime1">
              <a:rPr lang="en-US" smtClean="0"/>
              <a:t>4/29/24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2966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76C5024D-3F5A-4889-94CD-92736BBAD149}" type="datetime1">
              <a:rPr lang="en-US" smtClean="0"/>
              <a:t>4/29/24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303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D95948B8-17EE-4BD0-89CF-EEF2CEBFBF6A}" type="datetime1">
              <a:rPr lang="en-US" smtClean="0"/>
              <a:t>4/29/24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25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308D8849-E95D-43F9-89C4-9DAF0D599A60}" type="datetime1">
              <a:rPr lang="en-US" smtClean="0"/>
              <a:t>4/29/24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587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891B141E-B564-42E3-8C73-7FAC1571A7D8}" type="datetime1">
              <a:rPr lang="en-US" smtClean="0"/>
              <a:t>4/29/24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0468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ABCCFCBB-48AB-4771-981D-97AF5FC666FC}" type="datetime1">
              <a:rPr lang="en-US" smtClean="0"/>
              <a:t>4/29/24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2131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C3F1CE30-E5A2-431E-BF0D-D97A32A8DA87}" type="datetime1">
              <a:rPr lang="en-US" smtClean="0"/>
              <a:t>4/29/24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3415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2F384BC6-6812-415E-BA26-FEA3F104CF11}" type="datetime1">
              <a:rPr lang="en-US" smtClean="0"/>
              <a:t>4/29/24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28024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8FD86B8F-9A36-45A2-B288-B0108F66D749}" type="datetime1">
              <a:rPr lang="en-US" smtClean="0"/>
              <a:t>4/29/24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20397962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www.pixnio.com/fauna-animals/birds/duck-mallard-pictures/northern-shoveler-ducks/flock-of-northern-shoveler-ducks-fly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s-fws.opendata.arcgis.com/datasets/857fe0c9f3fc4e848e905fb24c487d36/explore?location=8.971628%2C-134.326345%2C7.6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https://www.fws.gov/media/migratory-bird-atlantic-flyway-data-book"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wrc.usgs.gov/BBL/Bander_Portal/login/speclist.ph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ilhouettes of sandhill cranes">
            <a:extLst>
              <a:ext uri="{FF2B5EF4-FFF2-40B4-BE49-F238E27FC236}">
                <a16:creationId xmlns:a16="http://schemas.microsoft.com/office/drawing/2014/main" id="{F0E60BC5-D591-BF58-2EAF-8ED96F0A230D}"/>
              </a:ext>
            </a:extLst>
          </p:cNvPr>
          <p:cNvPicPr>
            <a:picLocks noChangeAspect="1"/>
          </p:cNvPicPr>
          <p:nvPr/>
        </p:nvPicPr>
        <p:blipFill rotWithShape="1">
          <a:blip r:embed="rId2"/>
          <a:srcRect t="7025"/>
          <a:stretch/>
        </p:blipFill>
        <p:spPr>
          <a:xfrm>
            <a:off x="20" y="1"/>
            <a:ext cx="12191979" cy="6857999"/>
          </a:xfrm>
          <a:prstGeom prst="rect">
            <a:avLst/>
          </a:prstGeom>
        </p:spPr>
      </p:pic>
      <p:sp>
        <p:nvSpPr>
          <p:cNvPr id="32" name="Freeform: Shape 31">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743CA2-9836-E107-74B0-40024AFBB99A}"/>
              </a:ext>
            </a:extLst>
          </p:cNvPr>
          <p:cNvSpPr>
            <a:spLocks noGrp="1"/>
          </p:cNvSpPr>
          <p:nvPr>
            <p:ph type="ctrTitle"/>
          </p:nvPr>
        </p:nvSpPr>
        <p:spPr>
          <a:xfrm>
            <a:off x="353962" y="511264"/>
            <a:ext cx="5673212" cy="1496291"/>
          </a:xfrm>
        </p:spPr>
        <p:txBody>
          <a:bodyPr anchor="b">
            <a:normAutofit fontScale="90000"/>
          </a:bodyPr>
          <a:lstStyle/>
          <a:p>
            <a:r>
              <a:rPr lang="en-US" sz="3200"/>
              <a:t>Wing Beats to Data Feats: Analyzing &amp; Visualizing Migratory Bird Trends</a:t>
            </a:r>
            <a:endParaRPr lang="en-US" sz="3200" dirty="0"/>
          </a:p>
        </p:txBody>
      </p:sp>
      <p:sp>
        <p:nvSpPr>
          <p:cNvPr id="3" name="Subtitle 2">
            <a:extLst>
              <a:ext uri="{FF2B5EF4-FFF2-40B4-BE49-F238E27FC236}">
                <a16:creationId xmlns:a16="http://schemas.microsoft.com/office/drawing/2014/main" id="{1B765501-7325-4548-D685-ECFF1AAE82FC}"/>
              </a:ext>
            </a:extLst>
          </p:cNvPr>
          <p:cNvSpPr>
            <a:spLocks noGrp="1"/>
          </p:cNvSpPr>
          <p:nvPr>
            <p:ph type="subTitle" idx="1"/>
          </p:nvPr>
        </p:nvSpPr>
        <p:spPr>
          <a:xfrm>
            <a:off x="772299" y="2274932"/>
            <a:ext cx="2754568" cy="1019085"/>
          </a:xfrm>
        </p:spPr>
        <p:txBody>
          <a:bodyPr>
            <a:normAutofit/>
          </a:bodyPr>
          <a:lstStyle/>
          <a:p>
            <a:r>
              <a:rPr lang="en-US" sz="2000"/>
              <a:t>Team Wild Ducks</a:t>
            </a:r>
            <a:endParaRPr lang="en-US" dirty="0"/>
          </a:p>
        </p:txBody>
      </p:sp>
    </p:spTree>
    <p:extLst>
      <p:ext uri="{BB962C8B-B14F-4D97-AF65-F5344CB8AC3E}">
        <p14:creationId xmlns:p14="http://schemas.microsoft.com/office/powerpoint/2010/main" val="5407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4C0A69-DF40-05F2-32F5-0D4A878D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0A84B599-31B1-493A-22F8-6DFB5B08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C6CC721-5410-95E9-C2CB-FFF7F62BD151}"/>
              </a:ext>
            </a:extLst>
          </p:cNvPr>
          <p:cNvSpPr>
            <a:spLocks noGrp="1"/>
          </p:cNvSpPr>
          <p:nvPr>
            <p:ph type="title"/>
          </p:nvPr>
        </p:nvSpPr>
        <p:spPr>
          <a:xfrm>
            <a:off x="250723" y="184614"/>
            <a:ext cx="3701845" cy="512518"/>
          </a:xfrm>
        </p:spPr>
        <p:txBody>
          <a:bodyPr anchor="ct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POTENTIAL ANALYTICS/ALGORITHMS</a:t>
            </a:r>
          </a:p>
        </p:txBody>
      </p:sp>
      <p:sp>
        <p:nvSpPr>
          <p:cNvPr id="6" name="Text Placeholder 2">
            <a:extLst>
              <a:ext uri="{FF2B5EF4-FFF2-40B4-BE49-F238E27FC236}">
                <a16:creationId xmlns:a16="http://schemas.microsoft.com/office/drawing/2014/main" id="{4DAE9D1F-F039-BC25-9522-B5CC7B7620AC}"/>
              </a:ext>
            </a:extLst>
          </p:cNvPr>
          <p:cNvSpPr txBox="1">
            <a:spLocks/>
          </p:cNvSpPr>
          <p:nvPr/>
        </p:nvSpPr>
        <p:spPr bwMode="auto">
          <a:xfrm>
            <a:off x="558800" y="856695"/>
            <a:ext cx="10769600" cy="5954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70C0"/>
                </a:solidFill>
                <a:effectLst/>
                <a:uLnTx/>
                <a:uFillTx/>
                <a:latin typeface="Calibri"/>
                <a:ea typeface="ＭＳ Ｐゴシック"/>
              </a:rPr>
              <a:t>Analytic/Algorithm Name: </a:t>
            </a:r>
            <a:endParaRPr kumimoji="0" lang="en-US" sz="1800" b="1" i="0" u="none" strike="noStrike" kern="0" cap="none" spc="0" normalizeH="0" baseline="0" noProof="0" dirty="0">
              <a:ln>
                <a:noFill/>
              </a:ln>
              <a:solidFill>
                <a:srgbClr val="0070C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Calibri"/>
                <a:ea typeface="ＭＳ Ｐゴシック" charset="0"/>
              </a:rPr>
              <a:t>Data Cleaning &amp; Integration</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Calibri"/>
                <a:ea typeface="ＭＳ Ｐゴシック"/>
              </a:rPr>
              <a:t>Data Report Generation</a:t>
            </a:r>
            <a:endParaRPr kumimoji="0" lang="en-US" sz="1800" b="0" i="0" u="none" strike="noStrike" kern="0" cap="none" spc="0" normalizeH="0" baseline="0" noProof="0" dirty="0">
              <a:ln>
                <a:noFill/>
              </a:ln>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Calibri"/>
                <a:ea typeface="ＭＳ Ｐゴシック"/>
              </a:rPr>
              <a:t>Data Visualization</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Calibri"/>
                <a:ea typeface="ＭＳ Ｐゴシック"/>
              </a:rPr>
              <a:t>ARIMA model for predictive analytics</a:t>
            </a:r>
            <a:endParaRPr kumimoji="0" lang="en-US" sz="1800" b="0" i="0" u="none" strike="noStrike" kern="0" cap="none" spc="0" normalizeH="0" baseline="0" noProof="0" dirty="0">
              <a:ln>
                <a:noFill/>
              </a:ln>
              <a:effectLst/>
              <a:uLnTx/>
              <a:uFillTx/>
              <a:latin typeface="Calibri"/>
              <a:ea typeface="ＭＳ Ｐゴシック"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a:cs typeface="Times New Roman"/>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70C0"/>
                </a:solidFill>
                <a:effectLst/>
                <a:uLnTx/>
                <a:uFillTx/>
                <a:latin typeface="Calibri"/>
                <a:ea typeface="ＭＳ Ｐゴシック"/>
              </a:rPr>
              <a:t>Computer and Software Resources Required: </a:t>
            </a: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effectLst/>
                <a:uLnTx/>
                <a:uFillTx/>
                <a:latin typeface="Calibri"/>
                <a:ea typeface="ＭＳ Ｐゴシック"/>
              </a:rPr>
              <a:t>Tableau &amp; Tableau Public Hosting</a:t>
            </a:r>
            <a:endParaRPr kumimoji="0" lang="en-US" sz="1800" b="0" i="0" u="none" strike="noStrike" kern="0" cap="none" spc="0" normalizeH="0" baseline="0" noProof="0" dirty="0">
              <a:ln>
                <a:noFill/>
              </a:ln>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effectLst/>
                <a:uLnTx/>
                <a:uFillTx/>
                <a:latin typeface="Calibri"/>
                <a:ea typeface="ＭＳ Ｐゴシック"/>
              </a:rPr>
              <a:t>Python &amp; Pandas</a:t>
            </a:r>
            <a:endParaRPr kumimoji="0" lang="en-US" sz="1800" b="0" i="0" u="none" strike="noStrike" kern="0" cap="none" spc="0" normalizeH="0" baseline="0" noProof="0" dirty="0">
              <a:ln>
                <a:noFill/>
              </a:ln>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effectLst/>
                <a:uLnTx/>
                <a:uFillTx/>
                <a:latin typeface="Calibri"/>
                <a:ea typeface="ＭＳ Ｐゴシック"/>
              </a:rPr>
              <a:t>Google </a:t>
            </a:r>
            <a:r>
              <a:rPr kumimoji="0" lang="en-US" sz="1800" b="0" i="0" u="none" strike="noStrike" kern="0" cap="none" spc="0" normalizeH="0" baseline="0" noProof="0" dirty="0" err="1">
                <a:ln>
                  <a:noFill/>
                </a:ln>
                <a:effectLst/>
                <a:uLnTx/>
                <a:uFillTx/>
                <a:latin typeface="Calibri"/>
                <a:ea typeface="ＭＳ Ｐゴシック"/>
              </a:rPr>
              <a:t>Colaboratory</a:t>
            </a:r>
            <a:r>
              <a:rPr kumimoji="0" lang="en-US" sz="1800" b="0" i="0" u="none" strike="noStrike" kern="0" cap="none" spc="0" normalizeH="0" baseline="0" noProof="0" dirty="0">
                <a:ln>
                  <a:noFill/>
                </a:ln>
                <a:effectLst/>
                <a:uLnTx/>
                <a:uFillTx/>
                <a:latin typeface="Calibri"/>
                <a:ea typeface="ＭＳ Ｐゴシック"/>
              </a:rPr>
              <a:t> &amp; </a:t>
            </a:r>
            <a:r>
              <a:rPr kumimoji="0" lang="en-US" sz="1800" b="0" i="0" u="none" strike="noStrike" kern="0" cap="none" spc="0" normalizeH="0" baseline="0" noProof="0" dirty="0" err="1">
                <a:ln>
                  <a:noFill/>
                </a:ln>
                <a:effectLst/>
                <a:uLnTx/>
                <a:uFillTx/>
                <a:latin typeface="Calibri"/>
                <a:ea typeface="ＭＳ Ｐゴシック"/>
              </a:rPr>
              <a:t>Github</a:t>
            </a:r>
            <a:endParaRPr kumimoji="0" lang="en-US" sz="1800" b="0" i="0" u="none" strike="noStrike" kern="0" cap="none" spc="0" normalizeH="0" baseline="0" noProof="0" dirty="0">
              <a:ln>
                <a:noFill/>
              </a:ln>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err="1">
                <a:ln>
                  <a:noFill/>
                </a:ln>
                <a:effectLst/>
                <a:uLnTx/>
                <a:uFillTx/>
                <a:latin typeface="Calibri"/>
                <a:ea typeface="ＭＳ Ｐゴシック"/>
              </a:rPr>
              <a:t>OpenPYXL</a:t>
            </a:r>
            <a:r>
              <a:rPr kumimoji="0" lang="en-US" sz="1800" b="0" i="0" u="none" strike="noStrike" kern="0" cap="none" spc="0" normalizeH="0" baseline="0" noProof="0" dirty="0">
                <a:ln>
                  <a:noFill/>
                </a:ln>
                <a:effectLst/>
                <a:uLnTx/>
                <a:uFillTx/>
                <a:latin typeface="Calibri"/>
                <a:ea typeface="ＭＳ Ｐゴシック"/>
              </a:rPr>
              <a:t> (Excel Generation)</a:t>
            </a: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70C0"/>
                </a:solidFill>
                <a:effectLst/>
                <a:uLnTx/>
                <a:uFillTx/>
                <a:latin typeface="Calibri"/>
                <a:ea typeface="ＭＳ Ｐゴシック"/>
              </a:rPr>
              <a:t>Testing</a:t>
            </a:r>
            <a:r>
              <a:rPr kumimoji="0" lang="en-US" sz="1800" b="0" i="0" u="none" strike="noStrike" kern="0" cap="none" spc="0" normalizeH="0" baseline="0" noProof="0" dirty="0">
                <a:ln>
                  <a:noFill/>
                </a:ln>
                <a:solidFill>
                  <a:srgbClr val="0070C0"/>
                </a:solidFill>
                <a:effectLst/>
                <a:uLnTx/>
                <a:uFillTx/>
                <a:latin typeface="Calibri"/>
                <a:ea typeface="ＭＳ Ｐゴシック"/>
              </a:rPr>
              <a:t>:</a:t>
            </a:r>
            <a:endParaRPr kumimoji="0" lang="en-US" sz="1800" b="0" i="0" u="none" strike="noStrike" kern="0" cap="none" spc="0" normalizeH="0" baseline="0" noProof="0" dirty="0">
              <a:ln>
                <a:noFill/>
              </a:ln>
              <a:solidFill>
                <a:srgbClr val="0070C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effectLst/>
                <a:uLnTx/>
                <a:uFillTx/>
                <a:latin typeface="Calibri"/>
                <a:ea typeface="ＭＳ Ｐゴシック"/>
              </a:rPr>
              <a:t>Manual and visual testing</a:t>
            </a: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effectLst/>
                <a:uLnTx/>
                <a:uFillTx/>
                <a:latin typeface="Calibri"/>
                <a:ea typeface="ＭＳ Ｐゴシック"/>
              </a:rPr>
              <a:t>Customer acceptance testing</a:t>
            </a:r>
            <a:endParaRPr kumimoji="0" lang="en-US" sz="1800" b="0" i="0" u="none" strike="noStrike" kern="0" cap="none" spc="0" normalizeH="0" baseline="0" noProof="0" dirty="0">
              <a:ln>
                <a:noFill/>
              </a:ln>
              <a:effectLst/>
              <a:uLnTx/>
              <a:uFillTx/>
              <a:latin typeface="Calibri"/>
              <a:ea typeface="ＭＳ Ｐゴシック"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Calibri"/>
              <a:cs typeface="Calibri"/>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p:txBody>
      </p:sp>
      <p:pic>
        <p:nvPicPr>
          <p:cNvPr id="7" name="Picture 6" descr="File:Google Colaboratory SVG Logo.svg - Wikipedia">
            <a:extLst>
              <a:ext uri="{FF2B5EF4-FFF2-40B4-BE49-F238E27FC236}">
                <a16:creationId xmlns:a16="http://schemas.microsoft.com/office/drawing/2014/main" id="{90F8A558-88FB-3528-79F4-15DCE618ABFB}"/>
              </a:ext>
            </a:extLst>
          </p:cNvPr>
          <p:cNvPicPr>
            <a:picLocks noChangeAspect="1"/>
          </p:cNvPicPr>
          <p:nvPr/>
        </p:nvPicPr>
        <p:blipFill>
          <a:blip r:embed="rId3"/>
          <a:stretch>
            <a:fillRect/>
          </a:stretch>
        </p:blipFill>
        <p:spPr>
          <a:xfrm>
            <a:off x="7047390" y="757002"/>
            <a:ext cx="2743200" cy="1689354"/>
          </a:xfrm>
          <a:prstGeom prst="rect">
            <a:avLst/>
          </a:prstGeom>
        </p:spPr>
      </p:pic>
      <p:pic>
        <p:nvPicPr>
          <p:cNvPr id="9" name="Picture 8" descr="Python icon - Free download on Iconfinder">
            <a:extLst>
              <a:ext uri="{FF2B5EF4-FFF2-40B4-BE49-F238E27FC236}">
                <a16:creationId xmlns:a16="http://schemas.microsoft.com/office/drawing/2014/main" id="{4D78F367-8329-D8D7-16F5-AC498C55D9B2}"/>
              </a:ext>
            </a:extLst>
          </p:cNvPr>
          <p:cNvPicPr>
            <a:picLocks noChangeAspect="1"/>
          </p:cNvPicPr>
          <p:nvPr/>
        </p:nvPicPr>
        <p:blipFill>
          <a:blip r:embed="rId4"/>
          <a:stretch>
            <a:fillRect/>
          </a:stretch>
        </p:blipFill>
        <p:spPr>
          <a:xfrm>
            <a:off x="9192826" y="2530872"/>
            <a:ext cx="1722269" cy="1737065"/>
          </a:xfrm>
          <a:prstGeom prst="rect">
            <a:avLst/>
          </a:prstGeom>
        </p:spPr>
      </p:pic>
      <p:pic>
        <p:nvPicPr>
          <p:cNvPr id="11" name="Picture 10" descr="pandas - Python Data Analysis Library">
            <a:extLst>
              <a:ext uri="{FF2B5EF4-FFF2-40B4-BE49-F238E27FC236}">
                <a16:creationId xmlns:a16="http://schemas.microsoft.com/office/drawing/2014/main" id="{32605DD5-1130-E659-308A-E4296196213B}"/>
              </a:ext>
            </a:extLst>
          </p:cNvPr>
          <p:cNvPicPr>
            <a:picLocks noChangeAspect="1"/>
          </p:cNvPicPr>
          <p:nvPr/>
        </p:nvPicPr>
        <p:blipFill>
          <a:blip r:embed="rId5"/>
          <a:stretch>
            <a:fillRect/>
          </a:stretch>
        </p:blipFill>
        <p:spPr>
          <a:xfrm>
            <a:off x="7317558" y="4126867"/>
            <a:ext cx="2188069" cy="1548691"/>
          </a:xfrm>
          <a:prstGeom prst="rect">
            <a:avLst/>
          </a:prstGeom>
        </p:spPr>
      </p:pic>
      <p:pic>
        <p:nvPicPr>
          <p:cNvPr id="12" name="Picture 11" descr="Tableau full logo transparent PNG - StickPNG">
            <a:extLst>
              <a:ext uri="{FF2B5EF4-FFF2-40B4-BE49-F238E27FC236}">
                <a16:creationId xmlns:a16="http://schemas.microsoft.com/office/drawing/2014/main" id="{F71829B7-2258-EAAE-B6CA-366CEA1A0691}"/>
              </a:ext>
            </a:extLst>
          </p:cNvPr>
          <p:cNvPicPr>
            <a:picLocks noChangeAspect="1"/>
          </p:cNvPicPr>
          <p:nvPr/>
        </p:nvPicPr>
        <p:blipFill>
          <a:blip r:embed="rId6"/>
          <a:stretch>
            <a:fillRect/>
          </a:stretch>
        </p:blipFill>
        <p:spPr>
          <a:xfrm>
            <a:off x="5885896" y="2123981"/>
            <a:ext cx="2328909" cy="2343705"/>
          </a:xfrm>
          <a:prstGeom prst="rect">
            <a:avLst/>
          </a:prstGeom>
        </p:spPr>
      </p:pic>
      <p:sp>
        <p:nvSpPr>
          <p:cNvPr id="3" name="Slide Number Placeholder 2">
            <a:extLst>
              <a:ext uri="{FF2B5EF4-FFF2-40B4-BE49-F238E27FC236}">
                <a16:creationId xmlns:a16="http://schemas.microsoft.com/office/drawing/2014/main" id="{8FB1E14E-443D-0DA0-071F-EF46E3AE6E7E}"/>
              </a:ext>
            </a:extLst>
          </p:cNvPr>
          <p:cNvSpPr>
            <a:spLocks noGrp="1"/>
          </p:cNvSpPr>
          <p:nvPr>
            <p:ph type="sldNum" sz="quarter" idx="12"/>
          </p:nvPr>
        </p:nvSpPr>
        <p:spPr/>
        <p:txBody>
          <a:bodyPr/>
          <a:lstStyle/>
          <a:p>
            <a:fld id="{5A33CB2A-1702-4C1D-9CC4-8D472D39F19E}" type="slidenum">
              <a:rPr lang="en-US" smtClean="0"/>
              <a:t>10</a:t>
            </a:fld>
            <a:endParaRPr lang="en-US"/>
          </a:p>
        </p:txBody>
      </p:sp>
    </p:spTree>
    <p:extLst>
      <p:ext uri="{BB962C8B-B14F-4D97-AF65-F5344CB8AC3E}">
        <p14:creationId xmlns:p14="http://schemas.microsoft.com/office/powerpoint/2010/main" val="271780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1E44B8E-68D5-D241-6C75-F7A08DED9BC0}"/>
              </a:ext>
            </a:extLst>
          </p:cNvPr>
          <p:cNvSpPr>
            <a:spLocks noGrp="1"/>
          </p:cNvSpPr>
          <p:nvPr>
            <p:ph type="title"/>
          </p:nvPr>
        </p:nvSpPr>
        <p:spPr>
          <a:xfrm>
            <a:off x="130595" y="157494"/>
            <a:ext cx="2260638" cy="481888"/>
          </a:xfrm>
        </p:spPr>
        <p:txBody>
          <a:bodyPr anchor="ct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SOLUTION DIAGRAM</a:t>
            </a:r>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9" name="Rectangle 1">
            <a:extLst>
              <a:ext uri="{FF2B5EF4-FFF2-40B4-BE49-F238E27FC236}">
                <a16:creationId xmlns:a16="http://schemas.microsoft.com/office/drawing/2014/main" id="{09FDE2F9-330F-9EDA-3140-1580A44A27C7}"/>
              </a:ext>
            </a:extLst>
          </p:cNvPr>
          <p:cNvSpPr>
            <a:spLocks noChangeArrowheads="1"/>
          </p:cNvSpPr>
          <p:nvPr/>
        </p:nvSpPr>
        <p:spPr bwMode="auto">
          <a:xfrm>
            <a:off x="1989737" y="4963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BFC84757-87C5-38BD-9238-D3B0A23AB5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495"/>
          <a:stretch/>
        </p:blipFill>
        <p:spPr bwMode="auto">
          <a:xfrm>
            <a:off x="1598324" y="1109213"/>
            <a:ext cx="10220050" cy="5748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B4A10D-37F6-C94B-0DF1-B1B8084E5D38}"/>
              </a:ext>
            </a:extLst>
          </p:cNvPr>
          <p:cNvSpPr txBox="1"/>
          <p:nvPr/>
        </p:nvSpPr>
        <p:spPr>
          <a:xfrm>
            <a:off x="11230316" y="3053140"/>
            <a:ext cx="961684" cy="38198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Neue Haas Grotesk Text Pro"/>
              <a:ea typeface="+mn-ea"/>
              <a:cs typeface="+mn-cs"/>
            </a:endParaRPr>
          </a:p>
        </p:txBody>
      </p:sp>
      <p:pic>
        <p:nvPicPr>
          <p:cNvPr id="1026" name="Picture 2" descr="The Importance of Excel in Business">
            <a:extLst>
              <a:ext uri="{FF2B5EF4-FFF2-40B4-BE49-F238E27FC236}">
                <a16:creationId xmlns:a16="http://schemas.microsoft.com/office/drawing/2014/main" id="{3DF0F8B1-9F9E-D518-DEDC-402FE9FF3A1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38057" y="5791200"/>
            <a:ext cx="641627" cy="41395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6F5592-9BAE-9239-9140-4C26BA1A48E2}"/>
              </a:ext>
            </a:extLst>
          </p:cNvPr>
          <p:cNvSpPr>
            <a:spLocks noGrp="1"/>
          </p:cNvSpPr>
          <p:nvPr>
            <p:ph type="sldNum" sz="quarter" idx="12"/>
          </p:nvPr>
        </p:nvSpPr>
        <p:spPr/>
        <p:txBody>
          <a:bodyPr/>
          <a:lstStyle/>
          <a:p>
            <a:fld id="{5A33CB2A-1702-4C1D-9CC4-8D472D39F19E}" type="slidenum">
              <a:rPr lang="en-US" smtClean="0"/>
              <a:t>11</a:t>
            </a:fld>
            <a:endParaRPr lang="en-US"/>
          </a:p>
        </p:txBody>
      </p:sp>
    </p:spTree>
    <p:extLst>
      <p:ext uri="{BB962C8B-B14F-4D97-AF65-F5344CB8AC3E}">
        <p14:creationId xmlns:p14="http://schemas.microsoft.com/office/powerpoint/2010/main" val="253142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19" name="Rectangle 18">
            <a:extLst>
              <a:ext uri="{FF2B5EF4-FFF2-40B4-BE49-F238E27FC236}">
                <a16:creationId xmlns:a16="http://schemas.microsoft.com/office/drawing/2014/main" id="{6DC6ADC0-1E80-E767-456F-00C778805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1" name="Freeform: Shape 20">
            <a:extLst>
              <a:ext uri="{FF2B5EF4-FFF2-40B4-BE49-F238E27FC236}">
                <a16:creationId xmlns:a16="http://schemas.microsoft.com/office/drawing/2014/main" id="{9ACDA2C5-1323-7206-D8A4-C1E325BEE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5782" y="-71844"/>
            <a:ext cx="8344574" cy="4692581"/>
          </a:xfrm>
          <a:custGeom>
            <a:avLst/>
            <a:gdLst>
              <a:gd name="connsiteX0" fmla="*/ 76107 w 8344574"/>
              <a:gd name="connsiteY0" fmla="*/ 4692581 h 4692581"/>
              <a:gd name="connsiteX1" fmla="*/ 8344574 w 8344574"/>
              <a:gd name="connsiteY1" fmla="*/ 4548255 h 4692581"/>
              <a:gd name="connsiteX2" fmla="*/ 3062204 w 8344574"/>
              <a:gd name="connsiteY2" fmla="*/ 550287 h 4692581"/>
              <a:gd name="connsiteX3" fmla="*/ 3000617 w 8344574"/>
              <a:gd name="connsiteY3" fmla="*/ 506058 h 4692581"/>
              <a:gd name="connsiteX4" fmla="*/ 1427470 w 8344574"/>
              <a:gd name="connsiteY4" fmla="*/ 840 h 4692581"/>
              <a:gd name="connsiteX5" fmla="*/ 1257014 w 8344574"/>
              <a:gd name="connsiteY5" fmla="*/ 1707 h 4692581"/>
              <a:gd name="connsiteX6" fmla="*/ 27020 w 8344574"/>
              <a:gd name="connsiteY6" fmla="*/ 317762 h 4692581"/>
              <a:gd name="connsiteX7" fmla="*/ 0 w 8344574"/>
              <a:gd name="connsiteY7" fmla="*/ 332434 h 469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4574" h="4692581">
                <a:moveTo>
                  <a:pt x="76107" y="4692581"/>
                </a:moveTo>
                <a:lnTo>
                  <a:pt x="8344574" y="4548255"/>
                </a:lnTo>
                <a:lnTo>
                  <a:pt x="3062204" y="550287"/>
                </a:lnTo>
                <a:lnTo>
                  <a:pt x="3000617" y="506058"/>
                </a:lnTo>
                <a:cubicBezTo>
                  <a:pt x="2520169" y="179187"/>
                  <a:pt x="1973285" y="13891"/>
                  <a:pt x="1427470" y="840"/>
                </a:cubicBezTo>
                <a:cubicBezTo>
                  <a:pt x="1370615" y="-519"/>
                  <a:pt x="1313770" y="-227"/>
                  <a:pt x="1257014" y="1707"/>
                </a:cubicBezTo>
                <a:cubicBezTo>
                  <a:pt x="831342" y="16212"/>
                  <a:pt x="410614" y="123046"/>
                  <a:pt x="27020" y="317762"/>
                </a:cubicBezTo>
                <a:lnTo>
                  <a:pt x="0" y="332434"/>
                </a:lnTo>
                <a:close/>
              </a:path>
            </a:pathLst>
          </a:custGeom>
          <a:gradFill>
            <a:gsLst>
              <a:gs pos="39000">
                <a:schemeClr val="bg2"/>
              </a:gs>
              <a:gs pos="100000">
                <a:schemeClr val="accent1">
                  <a:lumMod val="60000"/>
                  <a:lumOff val="4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104000B0-7FBF-ED0A-4758-C341F73E09E8}"/>
              </a:ext>
            </a:extLst>
          </p:cNvPr>
          <p:cNvSpPr>
            <a:spLocks noGrp="1"/>
          </p:cNvSpPr>
          <p:nvPr>
            <p:ph type="title"/>
          </p:nvPr>
        </p:nvSpPr>
        <p:spPr>
          <a:xfrm>
            <a:off x="0" y="103537"/>
            <a:ext cx="5002403" cy="545392"/>
          </a:xfrm>
        </p:spPr>
        <p:txBody>
          <a:bodyPr vert="horz" lIns="91440" tIns="45720" rIns="91440" bIns="45720" rtlCol="0" anchor="ctr">
            <a:normAutofit/>
          </a:bodyPr>
          <a:lstStyle/>
          <a:p>
            <a:pPr algn="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HARVEST &amp; HUNTER TABLE GENERATION SCRIPT</a:t>
            </a:r>
          </a:p>
        </p:txBody>
      </p:sp>
      <p:sp>
        <p:nvSpPr>
          <p:cNvPr id="23" name="Freeform: Shape 22">
            <a:extLst>
              <a:ext uri="{FF2B5EF4-FFF2-40B4-BE49-F238E27FC236}">
                <a16:creationId xmlns:a16="http://schemas.microsoft.com/office/drawing/2014/main" id="{E5CF57A1-3DD8-C1AD-BF62-241C569D36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 name="Text Placeholder 2">
            <a:extLst>
              <a:ext uri="{FF2B5EF4-FFF2-40B4-BE49-F238E27FC236}">
                <a16:creationId xmlns:a16="http://schemas.microsoft.com/office/drawing/2014/main" id="{39AEEA2B-57D3-F2B4-5674-56C0F566AC9C}"/>
              </a:ext>
            </a:extLst>
          </p:cNvPr>
          <p:cNvSpPr txBox="1">
            <a:spLocks/>
          </p:cNvSpPr>
          <p:nvPr/>
        </p:nvSpPr>
        <p:spPr>
          <a:xfrm>
            <a:off x="593213" y="892633"/>
            <a:ext cx="10769600" cy="3556860"/>
          </a:xfrm>
          <a:prstGeom prst="rect">
            <a:avLst/>
          </a:prstGeom>
        </p:spPr>
        <p:txBody>
          <a:bodyPr lIns="91440" tIns="45720" rIns="91440" bIns="45720" anchor="t">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a:buChar char="v"/>
              <a:defRPr/>
            </a:pPr>
            <a:r>
              <a:rPr kumimoji="0" lang="en-US" b="1" i="1" u="none" strike="noStrike" kern="1200" cap="none" spc="0" normalizeH="0" baseline="0" noProof="0" dirty="0">
                <a:ln>
                  <a:noFill/>
                </a:ln>
                <a:solidFill>
                  <a:prstClr val="black"/>
                </a:solidFill>
                <a:effectLst/>
                <a:uLnTx/>
                <a:uFillTx/>
                <a:latin typeface="Calibri"/>
                <a:ea typeface="Calibri"/>
                <a:cs typeface="Calibri"/>
              </a:rPr>
              <a:t>HarvestTableGen.</a:t>
            </a:r>
            <a:r>
              <a:rPr lang="en-US" b="1" i="1" dirty="0">
                <a:solidFill>
                  <a:prstClr val="black"/>
                </a:solidFill>
                <a:latin typeface="Calibri"/>
                <a:ea typeface="Calibri"/>
                <a:cs typeface="Calibri"/>
              </a:rPr>
              <a:t>exe </a:t>
            </a:r>
            <a:r>
              <a:rPr kumimoji="0" lang="en-US" b="0" i="1" u="none" strike="noStrike" kern="1200" cap="none" spc="0" normalizeH="0" baseline="0" noProof="0" dirty="0">
                <a:ln>
                  <a:noFill/>
                </a:ln>
                <a:solidFill>
                  <a:prstClr val="black"/>
                </a:solidFill>
                <a:effectLst/>
                <a:uLnTx/>
                <a:uFillTx/>
                <a:latin typeface="Calibri"/>
                <a:ea typeface="Calibri"/>
                <a:cs typeface="Calibri"/>
              </a:rPr>
              <a:t>and</a:t>
            </a:r>
            <a:r>
              <a:rPr kumimoji="0" lang="en-US" b="1" i="1" u="none" strike="noStrike" kern="1200" cap="none" spc="0" normalizeH="0" baseline="0" noProof="0" dirty="0">
                <a:ln>
                  <a:noFill/>
                </a:ln>
                <a:solidFill>
                  <a:prstClr val="black"/>
                </a:solidFill>
                <a:effectLst/>
                <a:uLnTx/>
                <a:uFillTx/>
                <a:latin typeface="Calibri"/>
                <a:ea typeface="Calibri"/>
                <a:cs typeface="Calibri"/>
              </a:rPr>
              <a:t> HunterTableGen.</a:t>
            </a:r>
            <a:r>
              <a:rPr lang="en-US" b="1" i="1" dirty="0">
                <a:solidFill>
                  <a:prstClr val="black"/>
                </a:solidFill>
                <a:latin typeface="Calibri"/>
                <a:ea typeface="Calibri"/>
                <a:cs typeface="Calibri"/>
              </a:rPr>
              <a:t>exe </a:t>
            </a:r>
            <a:r>
              <a:rPr kumimoji="0" lang="en-US" b="0" u="none" strike="noStrike" kern="1200" cap="none" spc="0" normalizeH="0" baseline="0" noProof="0" dirty="0">
                <a:ln>
                  <a:noFill/>
                </a:ln>
                <a:solidFill>
                  <a:prstClr val="black"/>
                </a:solidFill>
                <a:effectLst/>
                <a:uLnTx/>
                <a:uFillTx/>
                <a:latin typeface="Calibri"/>
                <a:ea typeface="Calibri"/>
                <a:cs typeface="Calibri"/>
              </a:rPr>
              <a:t>are</a:t>
            </a:r>
            <a:r>
              <a:rPr kumimoji="0" lang="en-US" b="0" i="0" u="none" strike="noStrike" kern="1200" cap="none" spc="0" normalizeH="0" baseline="0" noProof="0" dirty="0">
                <a:ln>
                  <a:noFill/>
                </a:ln>
                <a:solidFill>
                  <a:prstClr val="black"/>
                </a:solidFill>
                <a:effectLst/>
                <a:uLnTx/>
                <a:uFillTx/>
                <a:latin typeface="Calibri"/>
                <a:ea typeface="Calibri"/>
                <a:cs typeface="Calibri"/>
              </a:rPr>
              <a:t> user-friendly Python scripts for the automatic generation of Flyway Databook harvest and hunter data tables.</a:t>
            </a:r>
          </a:p>
          <a:p>
            <a:pPr marL="228600" marR="0" lvl="0" indent="-228600" algn="l" defTabSz="914400" rtl="0" eaLnBrk="1" fontAlgn="auto" latinLnBrk="0" hangingPunct="1">
              <a:lnSpc>
                <a:spcPct val="120000"/>
              </a:lnSpc>
              <a:spcBef>
                <a:spcPts val="1000"/>
              </a:spcBef>
              <a:spcAft>
                <a:spcPts val="0"/>
              </a:spcAft>
              <a:buClrTx/>
              <a:buSzTx/>
              <a:buFont typeface="Wingdings"/>
              <a:buChar char="v"/>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They are programmed with a simple user command-line interface comprising of arguments, script options, and a complete help menu. </a:t>
            </a:r>
          </a:p>
          <a:p>
            <a:pPr marL="228600" marR="0" lvl="0" indent="-228600" algn="l" defTabSz="914400" rtl="0" eaLnBrk="1" fontAlgn="auto" latinLnBrk="0" hangingPunct="1">
              <a:lnSpc>
                <a:spcPct val="120000"/>
              </a:lnSpc>
              <a:spcBef>
                <a:spcPts val="1000"/>
              </a:spcBef>
              <a:spcAft>
                <a:spcPts val="0"/>
              </a:spcAft>
              <a:buClrTx/>
              <a:buSzTx/>
              <a:buFont typeface="Wingdings"/>
              <a:buChar char="v"/>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User can specify </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flyway region, range of hunting seasons, species list, and species groupings</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for table generation. </a:t>
            </a:r>
          </a:p>
          <a:p>
            <a:pPr fontAlgn="auto">
              <a:spcAft>
                <a:spcPts val="0"/>
              </a:spcAft>
              <a:buFont typeface="Wingdings"/>
              <a:buChar char="v"/>
              <a:defRPr/>
            </a:pPr>
            <a:r>
              <a:rPr kumimoji="0" lang="en-US" b="1" i="1" u="none" strike="noStrike" kern="1200" cap="none" spc="0" normalizeH="0" baseline="0" noProof="0" dirty="0">
                <a:ln>
                  <a:noFill/>
                </a:ln>
                <a:solidFill>
                  <a:prstClr val="black"/>
                </a:solidFill>
                <a:effectLst/>
                <a:uLnTx/>
                <a:uFillTx/>
                <a:latin typeface="Calibri"/>
                <a:ea typeface="Calibri"/>
                <a:cs typeface="Calibri"/>
              </a:rPr>
              <a:t>HarvestTableGen.</a:t>
            </a:r>
            <a:r>
              <a:rPr lang="en-US" b="1" i="1" dirty="0">
                <a:solidFill>
                  <a:prstClr val="black"/>
                </a:solidFill>
                <a:latin typeface="Calibri"/>
                <a:ea typeface="Calibri"/>
                <a:cs typeface="Calibri"/>
              </a:rPr>
              <a:t>exe</a:t>
            </a:r>
            <a:r>
              <a:rPr kumimoji="0" lang="en-US" b="0" i="1" u="none" strike="noStrike" kern="1200" cap="none" spc="0" normalizeH="0" baseline="0" noProof="0" dirty="0">
                <a:ln>
                  <a:noFill/>
                </a:ln>
                <a:solidFill>
                  <a:prstClr val="black"/>
                </a:solidFill>
                <a:effectLst/>
                <a:uLnTx/>
                <a:uFillTx/>
                <a:latin typeface="Calibri"/>
                <a:ea typeface="Calibri"/>
                <a:cs typeface="Calibri"/>
              </a:rPr>
              <a:t> and</a:t>
            </a:r>
            <a:r>
              <a:rPr kumimoji="0" lang="en-US" b="1" i="1" u="none" strike="noStrike" kern="1200" cap="none" spc="0" normalizeH="0" baseline="0" noProof="0" dirty="0">
                <a:ln>
                  <a:noFill/>
                </a:ln>
                <a:solidFill>
                  <a:prstClr val="black"/>
                </a:solidFill>
                <a:effectLst/>
                <a:uLnTx/>
                <a:uFillTx/>
                <a:latin typeface="Calibri"/>
                <a:ea typeface="Calibri"/>
                <a:cs typeface="Calibri"/>
              </a:rPr>
              <a:t> HunterTableGen.</a:t>
            </a:r>
            <a:r>
              <a:rPr lang="en-US" b="1" i="1" dirty="0">
                <a:solidFill>
                  <a:prstClr val="black"/>
                </a:solidFill>
                <a:latin typeface="Calibri"/>
                <a:ea typeface="Calibri"/>
                <a:cs typeface="Calibri"/>
              </a:rPr>
              <a:t>exe </a:t>
            </a:r>
            <a:r>
              <a:rPr lang="en-US" dirty="0">
                <a:solidFill>
                  <a:prstClr val="black"/>
                </a:solidFill>
                <a:latin typeface="Calibri"/>
                <a:ea typeface="Calibri"/>
                <a:cs typeface="Calibri"/>
              </a:rPr>
              <a:t>are</a:t>
            </a:r>
            <a:r>
              <a:rPr kumimoji="0" lang="en-US" b="0" i="0" u="none" strike="noStrike" kern="1200" cap="none" spc="0" normalizeH="0" baseline="0" noProof="0" dirty="0">
                <a:ln>
                  <a:noFill/>
                </a:ln>
                <a:solidFill>
                  <a:prstClr val="black"/>
                </a:solidFill>
                <a:effectLst/>
                <a:uLnTx/>
                <a:uFillTx/>
                <a:latin typeface="Calibri"/>
                <a:ea typeface="Calibri"/>
                <a:cs typeface="Calibri"/>
              </a:rPr>
              <a:t> built with flexible user options; it can be reused and repeated on annual harvest data from year to year. Output is </a:t>
            </a:r>
            <a:r>
              <a:rPr kumimoji="0" lang="en-US" b="1" i="0" u="none" strike="noStrike" kern="1200" cap="none" spc="0" normalizeH="0" baseline="0" noProof="0" dirty="0">
                <a:ln>
                  <a:noFill/>
                </a:ln>
                <a:solidFill>
                  <a:srgbClr val="E57A6F"/>
                </a:solidFill>
                <a:effectLst/>
                <a:uLnTx/>
                <a:uFillTx/>
                <a:latin typeface="Calibri"/>
                <a:ea typeface="Calibri"/>
                <a:cs typeface="Calibri"/>
              </a:rPr>
              <a:t>repeatable</a:t>
            </a:r>
            <a:r>
              <a:rPr kumimoji="0" lang="en-US" b="0" i="0" u="none" strike="noStrike" kern="1200" cap="none" spc="0" normalizeH="0" baseline="0" noProof="0" dirty="0">
                <a:ln>
                  <a:noFill/>
                </a:ln>
                <a:solidFill>
                  <a:srgbClr val="E57A6F"/>
                </a:solidFill>
                <a:effectLst/>
                <a:uLnTx/>
                <a:uFillTx/>
                <a:latin typeface="Calibri"/>
                <a:ea typeface="Calibri"/>
                <a:cs typeface="Calibri"/>
              </a:rPr>
              <a:t> </a:t>
            </a:r>
            <a:r>
              <a:rPr kumimoji="0" lang="en-US" b="0" i="0" u="none" strike="noStrike" kern="1200" cap="none" spc="0" normalizeH="0" baseline="0" noProof="0" dirty="0">
                <a:ln>
                  <a:noFill/>
                </a:ln>
                <a:solidFill>
                  <a:prstClr val="black"/>
                </a:solidFill>
                <a:effectLst/>
                <a:uLnTx/>
                <a:uFillTx/>
                <a:latin typeface="Calibri"/>
                <a:ea typeface="Calibri"/>
                <a:cs typeface="Calibri"/>
              </a:rPr>
              <a:t>and </a:t>
            </a:r>
            <a:r>
              <a:rPr kumimoji="0" lang="en-US" b="1" i="0" u="none" strike="noStrike" kern="1200" cap="none" spc="0" normalizeH="0" baseline="0" noProof="0" dirty="0">
                <a:ln>
                  <a:noFill/>
                </a:ln>
                <a:solidFill>
                  <a:srgbClr val="E57A6F"/>
                </a:solidFill>
                <a:effectLst/>
                <a:uLnTx/>
                <a:uFillTx/>
                <a:latin typeface="Calibri"/>
                <a:ea typeface="Calibri"/>
                <a:cs typeface="Calibri"/>
              </a:rPr>
              <a:t>consistent</a:t>
            </a:r>
            <a:r>
              <a:rPr kumimoji="0" lang="en-US" b="1" i="0" u="none" strike="noStrike" kern="1200" cap="none" spc="0" normalizeH="0" baseline="0" noProof="0" dirty="0">
                <a:ln>
                  <a:noFill/>
                </a:ln>
                <a:solidFill>
                  <a:prstClr val="black"/>
                </a:solidFill>
                <a:effectLst/>
                <a:uLnTx/>
                <a:uFillTx/>
                <a:latin typeface="Calibri"/>
                <a:ea typeface="Calibri"/>
                <a:cs typeface="Calibri"/>
              </a:rPr>
              <a:t>.</a:t>
            </a:r>
            <a:endParaRPr lang="en-US" b="1" i="0" u="none" strike="noStrike" kern="1200" cap="none" spc="0" normalizeH="0" baseline="0" noProof="0" dirty="0">
              <a:ln>
                <a:noFill/>
              </a:ln>
              <a:solidFill>
                <a:prstClr val="black"/>
              </a:solidFill>
              <a:effectLst/>
              <a:uLnTx/>
              <a:uFillTx/>
              <a:latin typeface="Calibri"/>
              <a:ea typeface="Calibri"/>
              <a:cs typeface="Calibri"/>
            </a:endParaRPr>
          </a:p>
          <a:p>
            <a:pPr marL="228600" marR="0" lvl="0" indent="-228600" algn="l" defTabSz="914400" rtl="0" eaLnBrk="1" fontAlgn="auto" latinLnBrk="0" hangingPunct="1">
              <a:lnSpc>
                <a:spcPct val="120000"/>
              </a:lnSpc>
              <a:spcBef>
                <a:spcPts val="1000"/>
              </a:spcBef>
              <a:spcAft>
                <a:spcPts val="0"/>
              </a:spcAft>
              <a:buClrTx/>
              <a:buSzTx/>
              <a:buFont typeface="Wingdings"/>
              <a:buChar char="v"/>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Time periods are dynamically determined, and period averages are automatically calculated based on the hunting season range user input. </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Neue Haas Grotesk Text Pro"/>
              <a:ea typeface="Calibri"/>
              <a:cs typeface="Calibri"/>
            </a:endParaRPr>
          </a:p>
        </p:txBody>
      </p:sp>
      <p:graphicFrame>
        <p:nvGraphicFramePr>
          <p:cNvPr id="5" name="Diagram 4">
            <a:extLst>
              <a:ext uri="{FF2B5EF4-FFF2-40B4-BE49-F238E27FC236}">
                <a16:creationId xmlns:a16="http://schemas.microsoft.com/office/drawing/2014/main" id="{D55C8972-FC5D-81E5-76F3-03D6F39E875F}"/>
              </a:ext>
            </a:extLst>
          </p:cNvPr>
          <p:cNvGraphicFramePr/>
          <p:nvPr>
            <p:extLst>
              <p:ext uri="{D42A27DB-BD31-4B8C-83A1-F6EECF244321}">
                <p14:modId xmlns:p14="http://schemas.microsoft.com/office/powerpoint/2010/main" val="124015455"/>
              </p:ext>
            </p:extLst>
          </p:nvPr>
        </p:nvGraphicFramePr>
        <p:xfrm>
          <a:off x="658678" y="3782878"/>
          <a:ext cx="1057759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BE268DD-6741-AAE2-64F9-5E0F4E2D7B1A}"/>
              </a:ext>
            </a:extLst>
          </p:cNvPr>
          <p:cNvSpPr>
            <a:spLocks noGrp="1"/>
          </p:cNvSpPr>
          <p:nvPr>
            <p:ph type="sldNum" sz="quarter" idx="12"/>
          </p:nvPr>
        </p:nvSpPr>
        <p:spPr/>
        <p:txBody>
          <a:bodyPr/>
          <a:lstStyle/>
          <a:p>
            <a:fld id="{5A33CB2A-1702-4C1D-9CC4-8D472D39F19E}" type="slidenum">
              <a:rPr lang="en-US" smtClean="0"/>
              <a:t>12</a:t>
            </a:fld>
            <a:endParaRPr lang="en-US"/>
          </a:p>
        </p:txBody>
      </p:sp>
    </p:spTree>
    <p:extLst>
      <p:ext uri="{BB962C8B-B14F-4D97-AF65-F5344CB8AC3E}">
        <p14:creationId xmlns:p14="http://schemas.microsoft.com/office/powerpoint/2010/main" val="289269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10" name="Rectangle 9">
            <a:extLst>
              <a:ext uri="{FF2B5EF4-FFF2-40B4-BE49-F238E27FC236}">
                <a16:creationId xmlns:a16="http://schemas.microsoft.com/office/drawing/2014/main" id="{C2DD92EE-81C7-DDCC-4BA7-E2BC16CC3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2634A1F-0603-182A-23E5-ECF58F29E9BC}"/>
              </a:ext>
            </a:extLst>
          </p:cNvPr>
          <p:cNvSpPr>
            <a:spLocks noGrp="1"/>
          </p:cNvSpPr>
          <p:nvPr>
            <p:ph type="title"/>
          </p:nvPr>
        </p:nvSpPr>
        <p:spPr>
          <a:xfrm>
            <a:off x="231058" y="202200"/>
            <a:ext cx="7624916" cy="381630"/>
          </a:xfrm>
        </p:spPr>
        <p:txBody>
          <a:bodyPr vert="horz" lIns="91440" tIns="45720" rIns="91440" bIns="45720" rtlCol="0" anchor="b">
            <a:normAutofit/>
          </a:bodyPr>
          <a:lstStyle/>
          <a:p>
            <a:pPr>
              <a:lnSpc>
                <a:spcPct val="100000"/>
              </a:lnSpc>
            </a:pPr>
            <a:r>
              <a:rPr lang="en-US" sz="1800" dirty="0">
                <a:latin typeface="Calibri"/>
                <a:ea typeface="ＭＳ Ｐゴシック"/>
                <a:cs typeface="Calibri"/>
              </a:rPr>
              <a:t>HarvestTableGen.exe Command-line Interface (CLI) usage example</a:t>
            </a:r>
            <a:endParaRPr lang="en-US" sz="6000" dirty="0">
              <a:latin typeface="Calibri"/>
              <a:cs typeface="Calibri"/>
            </a:endParaRPr>
          </a:p>
        </p:txBody>
      </p:sp>
      <p:sp>
        <p:nvSpPr>
          <p:cNvPr id="12" name="Freeform: Shape 11">
            <a:extLst>
              <a:ext uri="{FF2B5EF4-FFF2-40B4-BE49-F238E27FC236}">
                <a16:creationId xmlns:a16="http://schemas.microsoft.com/office/drawing/2014/main" id="{9B657C6D-9581-C9C7-E91F-3E3ED3678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009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17A3D729-E9B8-7734-6614-BEBE63A45403}"/>
              </a:ext>
            </a:extLst>
          </p:cNvPr>
          <p:cNvPicPr>
            <a:picLocks noChangeAspect="1"/>
          </p:cNvPicPr>
          <p:nvPr/>
        </p:nvPicPr>
        <p:blipFill>
          <a:blip r:embed="rId3"/>
          <a:stretch>
            <a:fillRect/>
          </a:stretch>
        </p:blipFill>
        <p:spPr>
          <a:xfrm>
            <a:off x="445200" y="2566200"/>
            <a:ext cx="6867600" cy="4089600"/>
          </a:xfrm>
          <a:prstGeom prst="rect">
            <a:avLst/>
          </a:prstGeom>
        </p:spPr>
      </p:pic>
      <p:sp>
        <p:nvSpPr>
          <p:cNvPr id="5" name="TextBox 4">
            <a:extLst>
              <a:ext uri="{FF2B5EF4-FFF2-40B4-BE49-F238E27FC236}">
                <a16:creationId xmlns:a16="http://schemas.microsoft.com/office/drawing/2014/main" id="{357B7025-58E1-66DB-DC3A-8575E170D4A2}"/>
              </a:ext>
            </a:extLst>
          </p:cNvPr>
          <p:cNvSpPr txBox="1"/>
          <p:nvPr/>
        </p:nvSpPr>
        <p:spPr>
          <a:xfrm>
            <a:off x="533400" y="724673"/>
            <a:ext cx="1078571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auto">
              <a:spcBef>
                <a:spcPts val="0"/>
              </a:spcBef>
              <a:spcAft>
                <a:spcPts val="0"/>
              </a:spcAft>
              <a:defRPr/>
            </a:pPr>
            <a:r>
              <a:rPr kumimoji="0" lang="en-US" b="0" i="0" u="none" strike="noStrike" kern="1200" cap="none" spc="0" normalizeH="0" baseline="0" noProof="0" dirty="0">
                <a:ln>
                  <a:noFill/>
                </a:ln>
                <a:solidFill>
                  <a:prstClr val="black"/>
                </a:solidFill>
                <a:effectLst/>
                <a:uLnTx/>
                <a:uFillTx/>
                <a:latin typeface="Calibri"/>
                <a:ea typeface="Calibri"/>
                <a:cs typeface="Calibri"/>
              </a:rPr>
              <a:t>Using the @Click Python Library extension, </a:t>
            </a:r>
            <a:r>
              <a:rPr kumimoji="0" lang="en-US" b="1" i="1" u="none" strike="noStrike" kern="1200" cap="none" spc="0" normalizeH="0" baseline="0" noProof="0" dirty="0">
                <a:ln>
                  <a:noFill/>
                </a:ln>
                <a:solidFill>
                  <a:prstClr val="black"/>
                </a:solidFill>
                <a:effectLst/>
                <a:uLnTx/>
                <a:uFillTx/>
                <a:latin typeface="Calibri"/>
                <a:ea typeface="Calibri"/>
                <a:cs typeface="Calibri"/>
              </a:rPr>
              <a:t>HarvestTableGen.</a:t>
            </a:r>
            <a:r>
              <a:rPr lang="en-US" b="1" i="1" dirty="0">
                <a:solidFill>
                  <a:prstClr val="black"/>
                </a:solidFill>
                <a:latin typeface="Calibri"/>
                <a:ea typeface="Calibri"/>
                <a:cs typeface="Calibri"/>
              </a:rPr>
              <a:t>exe </a:t>
            </a:r>
            <a:r>
              <a:rPr kumimoji="0" lang="en-US" b="0" i="0" u="none" strike="noStrike" kern="1200" cap="none" spc="0" normalizeH="0" baseline="0" noProof="0" dirty="0">
                <a:ln>
                  <a:noFill/>
                </a:ln>
                <a:solidFill>
                  <a:prstClr val="black"/>
                </a:solidFill>
                <a:effectLst/>
                <a:uLnTx/>
                <a:uFillTx/>
                <a:latin typeface="Calibri"/>
                <a:ea typeface="Calibri"/>
                <a:cs typeface="Calibri"/>
              </a:rPr>
              <a:t>provides a user-friendly command-line interface (CLI) with a complete –help menu: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11602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E57A6F"/>
                </a:solidFill>
                <a:effectLst/>
                <a:uLnTx/>
                <a:uFillTx/>
                <a:latin typeface="Calibri"/>
                <a:ea typeface="Calibri"/>
                <a:cs typeface="Calibri"/>
              </a:rPr>
              <a:t>FILENAME </a:t>
            </a:r>
            <a:r>
              <a:rPr kumimoji="0" lang="en-US" b="0" i="0" u="none" strike="noStrike" kern="1200" cap="none" spc="0" normalizeH="0" baseline="0" noProof="0" dirty="0">
                <a:ln>
                  <a:noFill/>
                </a:ln>
                <a:solidFill>
                  <a:prstClr val="black"/>
                </a:solidFill>
                <a:effectLst/>
                <a:uLnTx/>
                <a:uFillTx/>
                <a:latin typeface="Calibri"/>
                <a:ea typeface="Calibri"/>
                <a:cs typeface="Calibri"/>
              </a:rPr>
              <a:t>is a required argument that must be passed in. This is the harvest data CSV file.</a:t>
            </a:r>
            <a:endParaRPr lang="en-US" b="0" i="0" u="none" strike="noStrike" kern="1200" cap="none" spc="0" normalizeH="0" baseline="0" noProof="0" dirty="0">
              <a:ln>
                <a:noFill/>
              </a:ln>
              <a:solidFill>
                <a:prstClr val="black"/>
              </a:solidFill>
              <a:effectLst/>
              <a:uLnTx/>
              <a:uFillTx/>
              <a:latin typeface="Calibri"/>
              <a:ea typeface="Calibri"/>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There are</a:t>
            </a:r>
            <a:r>
              <a:rPr kumimoji="0" lang="en-US"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4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available command-line options: </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flyway, seasons, </a:t>
            </a:r>
            <a:r>
              <a:rPr kumimoji="0" lang="en-US"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species_name</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 and </a:t>
            </a:r>
            <a:r>
              <a:rPr kumimoji="0" lang="en-US"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species_aou</a:t>
            </a:r>
            <a:endPar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Neue Haas Grotesk Text Pro"/>
              <a:ea typeface="+mn-ea"/>
              <a:cs typeface="+mn-cs"/>
            </a:endParaRPr>
          </a:p>
        </p:txBody>
      </p:sp>
      <p:sp>
        <p:nvSpPr>
          <p:cNvPr id="7" name="TextBox 6">
            <a:extLst>
              <a:ext uri="{FF2B5EF4-FFF2-40B4-BE49-F238E27FC236}">
                <a16:creationId xmlns:a16="http://schemas.microsoft.com/office/drawing/2014/main" id="{A23B7148-AEC3-571C-7766-4CA962C5C81E}"/>
              </a:ext>
            </a:extLst>
          </p:cNvPr>
          <p:cNvSpPr txBox="1"/>
          <p:nvPr/>
        </p:nvSpPr>
        <p:spPr>
          <a:xfrm>
            <a:off x="7563375" y="2756944"/>
            <a:ext cx="4391185"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Option </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flyway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--&gt; </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"Atlantic Flyway"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Option </a:t>
            </a:r>
            <a:r>
              <a:rPr kumimoji="0" lang="en-US"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season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--&gt; </a:t>
            </a:r>
            <a:r>
              <a:rPr kumimoji="0" lang="en-US"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1999:2021"</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Option </a:t>
            </a:r>
            <a:r>
              <a:rPr kumimoji="0" lang="en-US"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species_name</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--&gt;</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b="0" i="1"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Duck:(</a:t>
            </a:r>
            <a:r>
              <a:rPr kumimoji="0" lang="en-US" b="0" i="1" u="none" strike="noStrike" kern="1200" cap="none" spc="0" normalizeH="0" baseline="0" noProof="0" dirty="0" err="1">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Mallard|American</a:t>
            </a:r>
            <a:r>
              <a:rPr kumimoji="0" lang="en-US" b="0" i="1"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 Black </a:t>
            </a:r>
            <a:r>
              <a:rPr kumimoji="0" lang="en-US" b="0" i="1" u="none" strike="noStrike" kern="1200" cap="none" spc="0" normalizeH="0" baseline="0" noProof="0" dirty="0" err="1">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Duck|Wigeon</a:t>
            </a:r>
            <a:r>
              <a:rPr kumimoji="0" lang="en-US" b="0" i="1"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Snow Goose, Black Scoter"</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Option </a:t>
            </a:r>
            <a:r>
              <a:rPr kumimoji="0" lang="en-US"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species_aou</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--&gt; </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b="0" i="1"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rPr>
              <a:t>Duck:(ABDU|AGWT|AMWI|COGO|BAGO)</a:t>
            </a: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,BBWD,STEI"</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Neue Haas Grotesk Text Pro"/>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Neue Haas Grotesk Text Pro"/>
              <a:ea typeface="Calibri"/>
              <a:cs typeface="Calibri"/>
            </a:endParaRPr>
          </a:p>
        </p:txBody>
      </p:sp>
      <p:sp>
        <p:nvSpPr>
          <p:cNvPr id="3" name="Slide Number Placeholder 2">
            <a:extLst>
              <a:ext uri="{FF2B5EF4-FFF2-40B4-BE49-F238E27FC236}">
                <a16:creationId xmlns:a16="http://schemas.microsoft.com/office/drawing/2014/main" id="{EE6E1BFA-828B-780C-C279-0FA1078AB681}"/>
              </a:ext>
            </a:extLst>
          </p:cNvPr>
          <p:cNvSpPr>
            <a:spLocks noGrp="1"/>
          </p:cNvSpPr>
          <p:nvPr>
            <p:ph type="sldNum" sz="quarter" idx="12"/>
          </p:nvPr>
        </p:nvSpPr>
        <p:spPr/>
        <p:txBody>
          <a:bodyPr/>
          <a:lstStyle/>
          <a:p>
            <a:fld id="{5A33CB2A-1702-4C1D-9CC4-8D472D39F19E}" type="slidenum">
              <a:rPr lang="en-US" smtClean="0"/>
              <a:t>13</a:t>
            </a:fld>
            <a:endParaRPr lang="en-US"/>
          </a:p>
        </p:txBody>
      </p:sp>
    </p:spTree>
    <p:extLst>
      <p:ext uri="{BB962C8B-B14F-4D97-AF65-F5344CB8AC3E}">
        <p14:creationId xmlns:p14="http://schemas.microsoft.com/office/powerpoint/2010/main" val="234575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9" name="Rectangle 8">
            <a:extLst>
              <a:ext uri="{FF2B5EF4-FFF2-40B4-BE49-F238E27FC236}">
                <a16:creationId xmlns:a16="http://schemas.microsoft.com/office/drawing/2014/main" id="{845F8640-4E88-2825-B8F1-C90232F38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1" name="Freeform: Shape 10">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50784" y="-97892"/>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B1BB47B-8073-9E1D-756B-E59DD4B03351}"/>
              </a:ext>
            </a:extLst>
          </p:cNvPr>
          <p:cNvSpPr>
            <a:spLocks noGrp="1"/>
          </p:cNvSpPr>
          <p:nvPr>
            <p:ph type="title"/>
          </p:nvPr>
        </p:nvSpPr>
        <p:spPr>
          <a:xfrm>
            <a:off x="255637" y="167147"/>
            <a:ext cx="4301707" cy="391441"/>
          </a:xfrm>
        </p:spPr>
        <p:txBody>
          <a:bodyPr vert="horz" lIns="91440" tIns="45720" rIns="91440" bIns="45720" rtlCol="0" anchor="b">
            <a:normAutofit/>
          </a:bodyPr>
          <a:lstStyle/>
          <a:p>
            <a:pPr algn="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SAMPLE AUTO-GENERATED TABLE OUTPUT</a:t>
            </a:r>
          </a:p>
        </p:txBody>
      </p:sp>
      <p:pic>
        <p:nvPicPr>
          <p:cNvPr id="5" name="Picture 4" descr="A screenshot of a computer">
            <a:extLst>
              <a:ext uri="{FF2B5EF4-FFF2-40B4-BE49-F238E27FC236}">
                <a16:creationId xmlns:a16="http://schemas.microsoft.com/office/drawing/2014/main" id="{F4C87D9B-8BD1-ED39-AF11-8211891437DA}"/>
              </a:ext>
            </a:extLst>
          </p:cNvPr>
          <p:cNvPicPr>
            <a:picLocks noChangeAspect="1"/>
          </p:cNvPicPr>
          <p:nvPr/>
        </p:nvPicPr>
        <p:blipFill>
          <a:blip r:embed="rId3"/>
          <a:stretch>
            <a:fillRect/>
          </a:stretch>
        </p:blipFill>
        <p:spPr>
          <a:xfrm>
            <a:off x="527608" y="756138"/>
            <a:ext cx="4260369" cy="2439692"/>
          </a:xfrm>
          <a:prstGeom prst="rect">
            <a:avLst/>
          </a:prstGeom>
        </p:spPr>
      </p:pic>
      <p:pic>
        <p:nvPicPr>
          <p:cNvPr id="6" name="Picture 5" descr="A table of numbers with numbers&#10;&#10;Description automatically generated">
            <a:extLst>
              <a:ext uri="{FF2B5EF4-FFF2-40B4-BE49-F238E27FC236}">
                <a16:creationId xmlns:a16="http://schemas.microsoft.com/office/drawing/2014/main" id="{B5639986-BBD2-5B2A-7A65-716131317732}"/>
              </a:ext>
            </a:extLst>
          </p:cNvPr>
          <p:cNvPicPr>
            <a:picLocks noChangeAspect="1"/>
          </p:cNvPicPr>
          <p:nvPr/>
        </p:nvPicPr>
        <p:blipFill>
          <a:blip r:embed="rId4"/>
          <a:stretch>
            <a:fillRect/>
          </a:stretch>
        </p:blipFill>
        <p:spPr>
          <a:xfrm>
            <a:off x="6175116" y="671002"/>
            <a:ext cx="5562982" cy="228628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3DFC85C-19DD-AF64-13F3-357F58C357E5}"/>
              </a:ext>
            </a:extLst>
          </p:cNvPr>
          <p:cNvPicPr>
            <a:picLocks noChangeAspect="1"/>
          </p:cNvPicPr>
          <p:nvPr/>
        </p:nvPicPr>
        <p:blipFill>
          <a:blip r:embed="rId5"/>
          <a:stretch>
            <a:fillRect/>
          </a:stretch>
        </p:blipFill>
        <p:spPr>
          <a:xfrm>
            <a:off x="6221656" y="3720443"/>
            <a:ext cx="5516442" cy="2731477"/>
          </a:xfrm>
          <a:prstGeom prst="rect">
            <a:avLst/>
          </a:prstGeom>
          <a:ln>
            <a:solidFill>
              <a:srgbClr val="463E38"/>
            </a:solidFill>
          </a:ln>
        </p:spPr>
      </p:pic>
      <p:pic>
        <p:nvPicPr>
          <p:cNvPr id="10" name="Picture 9" descr="A table with numbers and numbers">
            <a:extLst>
              <a:ext uri="{FF2B5EF4-FFF2-40B4-BE49-F238E27FC236}">
                <a16:creationId xmlns:a16="http://schemas.microsoft.com/office/drawing/2014/main" id="{10B85747-5140-79E3-88B1-B4DA26BE87B8}"/>
              </a:ext>
            </a:extLst>
          </p:cNvPr>
          <p:cNvPicPr>
            <a:picLocks noChangeAspect="1"/>
          </p:cNvPicPr>
          <p:nvPr/>
        </p:nvPicPr>
        <p:blipFill rotWithShape="1">
          <a:blip r:embed="rId6"/>
          <a:srcRect l="74" t="-377" r="26563" b="-189"/>
          <a:stretch/>
        </p:blipFill>
        <p:spPr>
          <a:xfrm>
            <a:off x="527608" y="3787276"/>
            <a:ext cx="4946228" cy="2823308"/>
          </a:xfrm>
          <a:prstGeom prst="rect">
            <a:avLst/>
          </a:prstGeom>
        </p:spPr>
      </p:pic>
      <p:sp>
        <p:nvSpPr>
          <p:cNvPr id="12" name="TextBox 11">
            <a:extLst>
              <a:ext uri="{FF2B5EF4-FFF2-40B4-BE49-F238E27FC236}">
                <a16:creationId xmlns:a16="http://schemas.microsoft.com/office/drawing/2014/main" id="{B5213100-055F-6946-A715-C00AD2A88982}"/>
              </a:ext>
            </a:extLst>
          </p:cNvPr>
          <p:cNvSpPr txBox="1"/>
          <p:nvPr/>
        </p:nvSpPr>
        <p:spPr>
          <a:xfrm>
            <a:off x="1718125" y="1697012"/>
            <a:ext cx="1628400" cy="369332"/>
          </a:xfrm>
          <a:prstGeom prst="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7A6F"/>
                </a:solidFill>
                <a:effectLst/>
                <a:uLnTx/>
                <a:uFillTx/>
                <a:latin typeface="Calibri"/>
                <a:ea typeface="ＭＳ Ｐゴシック"/>
                <a:cs typeface="+mn-cs"/>
              </a:rPr>
              <a:t>1.</a:t>
            </a:r>
            <a:r>
              <a:rPr kumimoji="0" lang="en-US" sz="1800" b="0" i="0" u="none" strike="noStrike" kern="1200" cap="none" spc="0" normalizeH="0" baseline="0" noProof="0" dirty="0">
                <a:ln>
                  <a:noFill/>
                </a:ln>
                <a:solidFill>
                  <a:srgbClr val="E57A6F"/>
                </a:solidFill>
                <a:effectLst/>
                <a:uLnTx/>
                <a:uFillTx/>
                <a:latin typeface="Calibri"/>
                <a:ea typeface="ＭＳ Ｐゴシック"/>
                <a:cs typeface="+mn-cs"/>
              </a:rPr>
              <a:t> Raw Data</a:t>
            </a:r>
            <a:endParaRPr kumimoji="0" lang="en-US" sz="1800" b="0" i="0" u="none" strike="noStrike" kern="1200" cap="none" spc="0" normalizeH="0" baseline="0" noProof="0" dirty="0">
              <a:ln>
                <a:noFill/>
              </a:ln>
              <a:solidFill>
                <a:srgbClr val="E57A6F"/>
              </a:solidFill>
              <a:effectLst/>
              <a:uLnTx/>
              <a:uFillTx/>
              <a:latin typeface="Neue Haas Grotesk Text Pro"/>
              <a:ea typeface="+mn-ea"/>
              <a:cs typeface="Calibri"/>
            </a:endParaRPr>
          </a:p>
        </p:txBody>
      </p:sp>
      <p:sp>
        <p:nvSpPr>
          <p:cNvPr id="13" name="TextBox 12">
            <a:extLst>
              <a:ext uri="{FF2B5EF4-FFF2-40B4-BE49-F238E27FC236}">
                <a16:creationId xmlns:a16="http://schemas.microsoft.com/office/drawing/2014/main" id="{EA39A518-97FE-C5C4-23C6-5D944F245967}"/>
              </a:ext>
            </a:extLst>
          </p:cNvPr>
          <p:cNvSpPr txBox="1"/>
          <p:nvPr/>
        </p:nvSpPr>
        <p:spPr>
          <a:xfrm>
            <a:off x="7904361" y="1504811"/>
            <a:ext cx="2178646" cy="369332"/>
          </a:xfrm>
          <a:prstGeom prst="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7A6F"/>
                </a:solidFill>
                <a:effectLst/>
                <a:uLnTx/>
                <a:uFillTx/>
                <a:latin typeface="Calibri"/>
                <a:ea typeface="ＭＳ Ｐゴシック"/>
                <a:cs typeface="+mn-cs"/>
              </a:rPr>
              <a:t>2. </a:t>
            </a:r>
            <a:r>
              <a:rPr kumimoji="0" lang="en-US" sz="1800" b="0" i="0" u="none" strike="noStrike" kern="1200" cap="none" spc="0" normalizeH="0" baseline="0" noProof="0" dirty="0">
                <a:ln>
                  <a:noFill/>
                </a:ln>
                <a:solidFill>
                  <a:srgbClr val="E57A6F"/>
                </a:solidFill>
                <a:effectLst/>
                <a:uLnTx/>
                <a:uFillTx/>
                <a:latin typeface="Calibri"/>
                <a:ea typeface="ＭＳ Ｐゴシック"/>
                <a:cs typeface="+mn-cs"/>
              </a:rPr>
              <a:t>Clean and Analysis</a:t>
            </a:r>
            <a:endParaRPr kumimoji="0" lang="en-US" sz="1800" b="0" i="0" u="none" strike="noStrike" kern="1200" cap="none" spc="0" normalizeH="0" baseline="0" noProof="0" dirty="0">
              <a:ln>
                <a:noFill/>
              </a:ln>
              <a:solidFill>
                <a:srgbClr val="E57A6F"/>
              </a:solidFill>
              <a:effectLst/>
              <a:uLnTx/>
              <a:uFillTx/>
              <a:latin typeface="Neue Haas Grotesk Text Pro"/>
              <a:ea typeface="ＭＳ Ｐゴシック"/>
              <a:cs typeface="Calibri"/>
            </a:endParaRPr>
          </a:p>
        </p:txBody>
      </p:sp>
      <p:sp>
        <p:nvSpPr>
          <p:cNvPr id="16" name="TextBox 15">
            <a:extLst>
              <a:ext uri="{FF2B5EF4-FFF2-40B4-BE49-F238E27FC236}">
                <a16:creationId xmlns:a16="http://schemas.microsoft.com/office/drawing/2014/main" id="{58B8581A-CA0E-7CB4-CAE0-F7ACE7680A4A}"/>
              </a:ext>
            </a:extLst>
          </p:cNvPr>
          <p:cNvSpPr txBox="1"/>
          <p:nvPr/>
        </p:nvSpPr>
        <p:spPr>
          <a:xfrm>
            <a:off x="7823028" y="4806321"/>
            <a:ext cx="2392688" cy="369332"/>
          </a:xfrm>
          <a:prstGeom prst="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7A6F"/>
                </a:solidFill>
                <a:effectLst/>
                <a:uLnTx/>
                <a:uFillTx/>
                <a:latin typeface="Neue Haas Grotesk Text Pro"/>
                <a:ea typeface="ＭＳ Ｐゴシック"/>
                <a:cs typeface="Calibri"/>
              </a:rPr>
              <a:t>3.</a:t>
            </a:r>
            <a:r>
              <a:rPr kumimoji="0" lang="en-US" sz="1800" b="0" i="0" u="none" strike="noStrike" kern="1200" cap="none" spc="0" normalizeH="0" baseline="0" noProof="0" dirty="0">
                <a:ln>
                  <a:noFill/>
                </a:ln>
                <a:solidFill>
                  <a:srgbClr val="E57A6F"/>
                </a:solidFill>
                <a:effectLst/>
                <a:uLnTx/>
                <a:uFillTx/>
                <a:latin typeface="Neue Haas Grotesk Text Pro"/>
                <a:ea typeface="ＭＳ Ｐゴシック"/>
                <a:cs typeface="Calibri"/>
              </a:rPr>
              <a:t> Table Generation</a:t>
            </a:r>
          </a:p>
        </p:txBody>
      </p:sp>
      <p:sp>
        <p:nvSpPr>
          <p:cNvPr id="17" name="TextBox 16">
            <a:extLst>
              <a:ext uri="{FF2B5EF4-FFF2-40B4-BE49-F238E27FC236}">
                <a16:creationId xmlns:a16="http://schemas.microsoft.com/office/drawing/2014/main" id="{749FD292-95F8-F6DD-6B47-772FF644A7D4}"/>
              </a:ext>
            </a:extLst>
          </p:cNvPr>
          <p:cNvSpPr txBox="1"/>
          <p:nvPr/>
        </p:nvSpPr>
        <p:spPr>
          <a:xfrm>
            <a:off x="1583076" y="4775565"/>
            <a:ext cx="2701362" cy="369332"/>
          </a:xfrm>
          <a:prstGeom prst="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7A6F"/>
                </a:solidFill>
                <a:effectLst/>
                <a:uLnTx/>
                <a:uFillTx/>
                <a:latin typeface="Neue Haas Grotesk Text Pro"/>
                <a:ea typeface="ＭＳ Ｐゴシック"/>
                <a:cs typeface="Calibri"/>
              </a:rPr>
              <a:t>4.</a:t>
            </a:r>
            <a:r>
              <a:rPr kumimoji="0" lang="en-US" sz="1800" b="0" i="0" u="none" strike="noStrike" kern="1200" cap="none" spc="0" normalizeH="0" baseline="0" noProof="0" dirty="0">
                <a:ln>
                  <a:noFill/>
                </a:ln>
                <a:solidFill>
                  <a:srgbClr val="E57A6F"/>
                </a:solidFill>
                <a:effectLst/>
                <a:uLnTx/>
                <a:uFillTx/>
                <a:latin typeface="Neue Haas Grotesk Text Pro"/>
                <a:ea typeface="ＭＳ Ｐゴシック"/>
                <a:cs typeface="Calibri"/>
              </a:rPr>
              <a:t> Export Excel Tables</a:t>
            </a:r>
          </a:p>
        </p:txBody>
      </p:sp>
      <p:sp>
        <p:nvSpPr>
          <p:cNvPr id="18" name="Arrow: Right 17">
            <a:extLst>
              <a:ext uri="{FF2B5EF4-FFF2-40B4-BE49-F238E27FC236}">
                <a16:creationId xmlns:a16="http://schemas.microsoft.com/office/drawing/2014/main" id="{04777CDD-DD53-A14B-28B4-C91B3E653AF8}"/>
              </a:ext>
            </a:extLst>
          </p:cNvPr>
          <p:cNvSpPr/>
          <p:nvPr/>
        </p:nvSpPr>
        <p:spPr>
          <a:xfrm>
            <a:off x="5193048" y="1594984"/>
            <a:ext cx="785446" cy="762000"/>
          </a:xfrm>
          <a:prstGeom prst="rightArrow">
            <a:avLst/>
          </a:prstGeom>
          <a:solidFill>
            <a:srgbClr val="719920"/>
          </a:solidFill>
          <a:ln w="38100" cap="flat" cmpd="sng" algn="ctr">
            <a:solidFill>
              <a:sysClr val="window" lastClr="FFFFFF"/>
            </a:solidFill>
            <a:prstDash val="solid"/>
          </a:ln>
          <a:effectLst>
            <a:outerShdw blurRad="65500" dist="38100" dir="5400000" rotWithShape="0">
              <a:srgbClr val="000000">
                <a:alpha val="40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Arrow: Down 18">
            <a:extLst>
              <a:ext uri="{FF2B5EF4-FFF2-40B4-BE49-F238E27FC236}">
                <a16:creationId xmlns:a16="http://schemas.microsoft.com/office/drawing/2014/main" id="{2B62B4CB-FA17-333E-D38B-BF6F4AB4738D}"/>
              </a:ext>
            </a:extLst>
          </p:cNvPr>
          <p:cNvSpPr/>
          <p:nvPr/>
        </p:nvSpPr>
        <p:spPr>
          <a:xfrm>
            <a:off x="8644234" y="2926784"/>
            <a:ext cx="750276" cy="738553"/>
          </a:xfrm>
          <a:prstGeom prst="downArrow">
            <a:avLst/>
          </a:prstGeom>
          <a:solidFill>
            <a:srgbClr val="719920"/>
          </a:solidFill>
          <a:ln w="38100" cap="flat" cmpd="sng" algn="ctr">
            <a:solidFill>
              <a:sysClr val="window" lastClr="FFFFFF"/>
            </a:solidFill>
            <a:prstDash val="solid"/>
          </a:ln>
          <a:effectLst>
            <a:outerShdw blurRad="65500" dist="38100" dir="5400000" rotWithShape="0">
              <a:srgbClr val="000000">
                <a:alpha val="40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Arrow: Down 19">
            <a:extLst>
              <a:ext uri="{FF2B5EF4-FFF2-40B4-BE49-F238E27FC236}">
                <a16:creationId xmlns:a16="http://schemas.microsoft.com/office/drawing/2014/main" id="{AD8338BB-41EF-2C69-77FB-7D1B27C5DEF7}"/>
              </a:ext>
            </a:extLst>
          </p:cNvPr>
          <p:cNvSpPr/>
          <p:nvPr/>
        </p:nvSpPr>
        <p:spPr>
          <a:xfrm rot="5400000">
            <a:off x="5451230" y="4560275"/>
            <a:ext cx="750276" cy="738553"/>
          </a:xfrm>
          <a:prstGeom prst="downArrow">
            <a:avLst/>
          </a:prstGeom>
          <a:solidFill>
            <a:srgbClr val="719920"/>
          </a:solidFill>
          <a:ln w="38100" cap="flat" cmpd="sng" algn="ctr">
            <a:solidFill>
              <a:sysClr val="window" lastClr="FFFFFF"/>
            </a:solidFill>
            <a:prstDash val="solid"/>
          </a:ln>
          <a:effectLst>
            <a:outerShdw blurRad="65500" dist="38100" dir="5400000" rotWithShape="0">
              <a:srgbClr val="000000">
                <a:alpha val="40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E9A5CE1F-911B-5518-28E6-09C1AFC08B0B}"/>
              </a:ext>
            </a:extLst>
          </p:cNvPr>
          <p:cNvSpPr>
            <a:spLocks noGrp="1"/>
          </p:cNvSpPr>
          <p:nvPr>
            <p:ph type="sldNum" sz="quarter" idx="12"/>
          </p:nvPr>
        </p:nvSpPr>
        <p:spPr/>
        <p:txBody>
          <a:bodyPr/>
          <a:lstStyle/>
          <a:p>
            <a:fld id="{5A33CB2A-1702-4C1D-9CC4-8D472D39F19E}" type="slidenum">
              <a:rPr lang="en-US" smtClean="0"/>
              <a:t>14</a:t>
            </a:fld>
            <a:endParaRPr lang="en-US"/>
          </a:p>
        </p:txBody>
      </p:sp>
    </p:spTree>
    <p:extLst>
      <p:ext uri="{BB962C8B-B14F-4D97-AF65-F5344CB8AC3E}">
        <p14:creationId xmlns:p14="http://schemas.microsoft.com/office/powerpoint/2010/main" val="279527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201E-B904-5B1D-F9A2-22F8631B8D98}"/>
              </a:ext>
            </a:extLst>
          </p:cNvPr>
          <p:cNvSpPr>
            <a:spLocks noGrp="1"/>
          </p:cNvSpPr>
          <p:nvPr>
            <p:ph type="title"/>
          </p:nvPr>
        </p:nvSpPr>
        <p:spPr>
          <a:xfrm>
            <a:off x="76200" y="137227"/>
            <a:ext cx="2421835" cy="380505"/>
          </a:xfrm>
        </p:spPr>
        <p:txBody>
          <a:bodyPr vert="horz" lIns="91440" tIns="45720" rIns="91440" bIns="45720" rtlCol="0" anchor="b">
            <a:normAutofit fontScale="90000"/>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HARVEST DASHBOARD #1</a:t>
            </a:r>
          </a:p>
        </p:txBody>
      </p:sp>
      <p:pic>
        <p:nvPicPr>
          <p:cNvPr id="3" name="Picture 2" descr="A screenshot of a computer screen&#10;&#10;Description automatically generated">
            <a:extLst>
              <a:ext uri="{FF2B5EF4-FFF2-40B4-BE49-F238E27FC236}">
                <a16:creationId xmlns:a16="http://schemas.microsoft.com/office/drawing/2014/main" id="{A30E8F70-6563-82C7-D955-5F53AB0410E9}"/>
              </a:ext>
            </a:extLst>
          </p:cNvPr>
          <p:cNvPicPr>
            <a:picLocks noChangeAspect="1"/>
          </p:cNvPicPr>
          <p:nvPr/>
        </p:nvPicPr>
        <p:blipFill>
          <a:blip r:embed="rId3"/>
          <a:stretch>
            <a:fillRect/>
          </a:stretch>
        </p:blipFill>
        <p:spPr>
          <a:xfrm>
            <a:off x="1219200" y="762000"/>
            <a:ext cx="9220200" cy="5573188"/>
          </a:xfrm>
          <a:prstGeom prst="rect">
            <a:avLst/>
          </a:prstGeom>
          <a:ln>
            <a:solidFill>
              <a:srgbClr val="0070C0"/>
            </a:solidFill>
          </a:ln>
        </p:spPr>
      </p:pic>
      <p:sp>
        <p:nvSpPr>
          <p:cNvPr id="4" name="Slide Number Placeholder 3">
            <a:extLst>
              <a:ext uri="{FF2B5EF4-FFF2-40B4-BE49-F238E27FC236}">
                <a16:creationId xmlns:a16="http://schemas.microsoft.com/office/drawing/2014/main" id="{0A117B07-1925-EB65-6604-9679A5FA0D40}"/>
              </a:ext>
            </a:extLst>
          </p:cNvPr>
          <p:cNvSpPr>
            <a:spLocks noGrp="1"/>
          </p:cNvSpPr>
          <p:nvPr>
            <p:ph type="sldNum" sz="quarter" idx="12"/>
          </p:nvPr>
        </p:nvSpPr>
        <p:spPr/>
        <p:txBody>
          <a:bodyPr/>
          <a:lstStyle/>
          <a:p>
            <a:fld id="{5A33CB2A-1702-4C1D-9CC4-8D472D39F19E}" type="slidenum">
              <a:rPr lang="en-US" smtClean="0"/>
              <a:t>15</a:t>
            </a:fld>
            <a:endParaRPr lang="en-US"/>
          </a:p>
        </p:txBody>
      </p:sp>
    </p:spTree>
    <p:extLst>
      <p:ext uri="{BB962C8B-B14F-4D97-AF65-F5344CB8AC3E}">
        <p14:creationId xmlns:p14="http://schemas.microsoft.com/office/powerpoint/2010/main" val="228710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201E-B904-5B1D-F9A2-22F8631B8D98}"/>
              </a:ext>
            </a:extLst>
          </p:cNvPr>
          <p:cNvSpPr>
            <a:spLocks noGrp="1"/>
          </p:cNvSpPr>
          <p:nvPr>
            <p:ph type="title"/>
          </p:nvPr>
        </p:nvSpPr>
        <p:spPr>
          <a:xfrm>
            <a:off x="76200" y="159388"/>
            <a:ext cx="2421835" cy="380505"/>
          </a:xfrm>
        </p:spPr>
        <p:txBody>
          <a:bodyPr vert="horz" lIns="91440" tIns="45720" rIns="91440" bIns="45720" rtlCol="0" anchor="b">
            <a:normAutofit fontScale="90000"/>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HARVEST DASHBOARD #</a:t>
            </a:r>
            <a:r>
              <a:rPr lang="en-US" sz="1800">
                <a:latin typeface="Calibri" panose="020F0502020204030204" pitchFamily="34" charset="0"/>
                <a:ea typeface="Calibri" panose="020F0502020204030204" pitchFamily="34" charset="0"/>
                <a:cs typeface="Calibri" panose="020F0502020204030204" pitchFamily="34" charset="0"/>
              </a:rPr>
              <a:t>2</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id="{52176F58-DB44-2906-47E0-945748B8BCA6}"/>
              </a:ext>
            </a:extLst>
          </p:cNvPr>
          <p:cNvPicPr>
            <a:picLocks noChangeAspect="1"/>
          </p:cNvPicPr>
          <p:nvPr/>
        </p:nvPicPr>
        <p:blipFill>
          <a:blip r:embed="rId3"/>
          <a:stretch>
            <a:fillRect/>
          </a:stretch>
        </p:blipFill>
        <p:spPr>
          <a:xfrm>
            <a:off x="1131349" y="842075"/>
            <a:ext cx="10278015" cy="5432155"/>
          </a:xfrm>
          <a:prstGeom prst="rect">
            <a:avLst/>
          </a:prstGeom>
        </p:spPr>
      </p:pic>
      <p:sp>
        <p:nvSpPr>
          <p:cNvPr id="5" name="Slide Number Placeholder 4">
            <a:extLst>
              <a:ext uri="{FF2B5EF4-FFF2-40B4-BE49-F238E27FC236}">
                <a16:creationId xmlns:a16="http://schemas.microsoft.com/office/drawing/2014/main" id="{A1D97580-95CD-71C2-6596-96CFEF22842E}"/>
              </a:ext>
            </a:extLst>
          </p:cNvPr>
          <p:cNvSpPr>
            <a:spLocks noGrp="1"/>
          </p:cNvSpPr>
          <p:nvPr>
            <p:ph type="sldNum" sz="quarter" idx="12"/>
          </p:nvPr>
        </p:nvSpPr>
        <p:spPr/>
        <p:txBody>
          <a:bodyPr/>
          <a:lstStyle/>
          <a:p>
            <a:fld id="{5A33CB2A-1702-4C1D-9CC4-8D472D39F19E}" type="slidenum">
              <a:rPr lang="en-US" smtClean="0"/>
              <a:t>16</a:t>
            </a:fld>
            <a:endParaRPr lang="en-US"/>
          </a:p>
        </p:txBody>
      </p:sp>
    </p:spTree>
    <p:extLst>
      <p:ext uri="{BB962C8B-B14F-4D97-AF65-F5344CB8AC3E}">
        <p14:creationId xmlns:p14="http://schemas.microsoft.com/office/powerpoint/2010/main" val="301610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201E-B904-5B1D-F9A2-22F8631B8D98}"/>
              </a:ext>
            </a:extLst>
          </p:cNvPr>
          <p:cNvSpPr>
            <a:spLocks noGrp="1"/>
          </p:cNvSpPr>
          <p:nvPr>
            <p:ph type="title"/>
          </p:nvPr>
        </p:nvSpPr>
        <p:spPr>
          <a:xfrm>
            <a:off x="186635" y="141214"/>
            <a:ext cx="2421835" cy="380505"/>
          </a:xfrm>
        </p:spPr>
        <p:txBody>
          <a:bodyPr vert="horz" lIns="91440" tIns="45720" rIns="91440" bIns="45720" rtlCol="0" anchor="b">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HUNTER DASHBOARD</a:t>
            </a:r>
          </a:p>
        </p:txBody>
      </p:sp>
      <p:pic>
        <p:nvPicPr>
          <p:cNvPr id="4" name="Picture 3" descr="A screenshot of a computer screen&#10;&#10;Description automatically generated">
            <a:extLst>
              <a:ext uri="{FF2B5EF4-FFF2-40B4-BE49-F238E27FC236}">
                <a16:creationId xmlns:a16="http://schemas.microsoft.com/office/drawing/2014/main" id="{A8748ED2-C518-E2C9-57DE-F28C1E3DEFDA}"/>
              </a:ext>
            </a:extLst>
          </p:cNvPr>
          <p:cNvPicPr>
            <a:picLocks noChangeAspect="1"/>
          </p:cNvPicPr>
          <p:nvPr/>
        </p:nvPicPr>
        <p:blipFill>
          <a:blip r:embed="rId2"/>
          <a:stretch>
            <a:fillRect/>
          </a:stretch>
        </p:blipFill>
        <p:spPr>
          <a:xfrm>
            <a:off x="1166230" y="695576"/>
            <a:ext cx="9539282" cy="5842001"/>
          </a:xfrm>
          <a:prstGeom prst="rect">
            <a:avLst/>
          </a:prstGeom>
        </p:spPr>
      </p:pic>
      <p:sp>
        <p:nvSpPr>
          <p:cNvPr id="3" name="Slide Number Placeholder 2">
            <a:extLst>
              <a:ext uri="{FF2B5EF4-FFF2-40B4-BE49-F238E27FC236}">
                <a16:creationId xmlns:a16="http://schemas.microsoft.com/office/drawing/2014/main" id="{A7BC5666-8765-6F98-6EB3-B17DFDBB04D8}"/>
              </a:ext>
            </a:extLst>
          </p:cNvPr>
          <p:cNvSpPr>
            <a:spLocks noGrp="1"/>
          </p:cNvSpPr>
          <p:nvPr>
            <p:ph type="sldNum" sz="quarter" idx="12"/>
          </p:nvPr>
        </p:nvSpPr>
        <p:spPr/>
        <p:txBody>
          <a:bodyPr/>
          <a:lstStyle/>
          <a:p>
            <a:fld id="{5A33CB2A-1702-4C1D-9CC4-8D472D39F19E}" type="slidenum">
              <a:rPr lang="en-US" smtClean="0"/>
              <a:t>17</a:t>
            </a:fld>
            <a:endParaRPr lang="en-US"/>
          </a:p>
        </p:txBody>
      </p:sp>
    </p:spTree>
    <p:extLst>
      <p:ext uri="{BB962C8B-B14F-4D97-AF65-F5344CB8AC3E}">
        <p14:creationId xmlns:p14="http://schemas.microsoft.com/office/powerpoint/2010/main" val="197805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1E44B8E-68D5-D241-6C75-F7A08DED9BC0}"/>
              </a:ext>
            </a:extLst>
          </p:cNvPr>
          <p:cNvSpPr>
            <a:spLocks noGrp="1"/>
          </p:cNvSpPr>
          <p:nvPr>
            <p:ph type="title"/>
          </p:nvPr>
        </p:nvSpPr>
        <p:spPr>
          <a:xfrm>
            <a:off x="185811" y="179580"/>
            <a:ext cx="5176116" cy="459802"/>
          </a:xfrm>
        </p:spPr>
        <p:txBody>
          <a:bodyPr anchor="ctr">
            <a:noAutofit/>
          </a:bodyPr>
          <a:lstStyle/>
          <a:p>
            <a:r>
              <a:rPr lang="en-US" sz="1800" dirty="0">
                <a:solidFill>
                  <a:srgbClr val="0D0D0D"/>
                </a:solidFill>
                <a:latin typeface="Calibri"/>
                <a:ea typeface="+mj-lt"/>
                <a:cs typeface="+mj-lt"/>
              </a:rPr>
              <a:t>Forecasted Active Hunters by Species: ARIMA Model</a:t>
            </a:r>
            <a:endParaRPr lang="en-US" sz="1800" dirty="0">
              <a:latin typeface="Calibri"/>
            </a:endParaRPr>
          </a:p>
        </p:txBody>
      </p:sp>
      <p:sp>
        <p:nvSpPr>
          <p:cNvPr id="5" name="TextBox 4">
            <a:extLst>
              <a:ext uri="{FF2B5EF4-FFF2-40B4-BE49-F238E27FC236}">
                <a16:creationId xmlns:a16="http://schemas.microsoft.com/office/drawing/2014/main" id="{63B4A10D-37F6-C94B-0DF1-B1B8084E5D38}"/>
              </a:ext>
            </a:extLst>
          </p:cNvPr>
          <p:cNvSpPr txBox="1"/>
          <p:nvPr/>
        </p:nvSpPr>
        <p:spPr>
          <a:xfrm>
            <a:off x="11230316" y="3053140"/>
            <a:ext cx="961684" cy="38198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Neue Haas Grotesk Text Pro"/>
              <a:ea typeface="+mn-ea"/>
              <a:cs typeface="+mn-cs"/>
            </a:endParaRPr>
          </a:p>
        </p:txBody>
      </p:sp>
      <p:pic>
        <p:nvPicPr>
          <p:cNvPr id="14" name="Picture 13" descr="A graph with blue lines and dots&#10;&#10;Description automatically generated">
            <a:extLst>
              <a:ext uri="{FF2B5EF4-FFF2-40B4-BE49-F238E27FC236}">
                <a16:creationId xmlns:a16="http://schemas.microsoft.com/office/drawing/2014/main" id="{8B20ADD5-AA22-454F-286E-D5488F1CE0ED}"/>
              </a:ext>
            </a:extLst>
          </p:cNvPr>
          <p:cNvPicPr>
            <a:picLocks noChangeAspect="1"/>
          </p:cNvPicPr>
          <p:nvPr/>
        </p:nvPicPr>
        <p:blipFill>
          <a:blip r:embed="rId2"/>
          <a:stretch>
            <a:fillRect/>
          </a:stretch>
        </p:blipFill>
        <p:spPr>
          <a:xfrm>
            <a:off x="6304238" y="182078"/>
            <a:ext cx="5723697" cy="4075322"/>
          </a:xfrm>
          <a:prstGeom prst="rect">
            <a:avLst/>
          </a:prstGeom>
        </p:spPr>
      </p:pic>
      <p:sp>
        <p:nvSpPr>
          <p:cNvPr id="17" name="TextBox 16">
            <a:extLst>
              <a:ext uri="{FF2B5EF4-FFF2-40B4-BE49-F238E27FC236}">
                <a16:creationId xmlns:a16="http://schemas.microsoft.com/office/drawing/2014/main" id="{239E13E3-72B1-8D07-76DE-D029E9B8C599}"/>
              </a:ext>
            </a:extLst>
          </p:cNvPr>
          <p:cNvSpPr txBox="1"/>
          <p:nvPr/>
        </p:nvSpPr>
        <p:spPr>
          <a:xfrm>
            <a:off x="284369" y="742673"/>
            <a:ext cx="569015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b="1" dirty="0">
                <a:solidFill>
                  <a:srgbClr val="0070C0"/>
                </a:solidFill>
                <a:latin typeface="Calibri"/>
                <a:ea typeface="ＭＳ Ｐゴシック"/>
                <a:cs typeface="Calibri"/>
              </a:rPr>
              <a:t>Model Explanation</a:t>
            </a:r>
            <a:r>
              <a:rPr lang="en-US" sz="1600" dirty="0">
                <a:solidFill>
                  <a:srgbClr val="0D0D0D"/>
                </a:solidFill>
                <a:latin typeface="Calibri"/>
                <a:ea typeface="ＭＳ Ｐゴシック"/>
                <a:cs typeface="Calibri"/>
              </a:rPr>
              <a:t>: ARIMA accounts for past values (Auto Regressive), differences (Integrated), and prediction errors (Moving Average).</a:t>
            </a:r>
            <a:endParaRPr lang="en-US" sz="1600">
              <a:latin typeface="Calibri"/>
              <a:ea typeface="ＭＳ Ｐゴシック"/>
            </a:endParaRPr>
          </a:p>
          <a:p>
            <a:pPr marL="285750" indent="-285750">
              <a:buFont typeface="Wingdings"/>
              <a:buChar char="v"/>
            </a:pPr>
            <a:r>
              <a:rPr lang="en-US" sz="1600" b="1" dirty="0">
                <a:solidFill>
                  <a:srgbClr val="0070C0"/>
                </a:solidFill>
                <a:latin typeface="Calibri"/>
                <a:ea typeface="ＭＳ Ｐゴシック"/>
                <a:cs typeface="Calibri"/>
              </a:rPr>
              <a:t>High Accuracy Forecasts</a:t>
            </a:r>
            <a:r>
              <a:rPr lang="en-US" sz="1600" dirty="0">
                <a:solidFill>
                  <a:srgbClr val="0070C0"/>
                </a:solidFill>
                <a:latin typeface="Calibri"/>
                <a:ea typeface="ＭＳ Ｐゴシック"/>
                <a:cs typeface="Calibri"/>
              </a:rPr>
              <a:t>:</a:t>
            </a:r>
            <a:r>
              <a:rPr lang="en-US" sz="1600" dirty="0">
                <a:solidFill>
                  <a:srgbClr val="0D0D0D"/>
                </a:solidFill>
                <a:latin typeface="Calibri"/>
                <a:ea typeface="ＭＳ Ｐゴシック"/>
                <a:cs typeface="Calibri"/>
              </a:rPr>
              <a:t> Species with highlighted rows in the table exceed 90% forecast accuracy.</a:t>
            </a:r>
            <a:endParaRPr lang="en-US" sz="1600">
              <a:latin typeface="Calibri"/>
              <a:ea typeface="ＭＳ Ｐゴシック"/>
            </a:endParaRPr>
          </a:p>
          <a:p>
            <a:pPr marL="285750" indent="-285750">
              <a:buFont typeface="Wingdings"/>
              <a:buChar char="v"/>
            </a:pPr>
            <a:r>
              <a:rPr lang="en-US" sz="1600" b="1" dirty="0">
                <a:solidFill>
                  <a:srgbClr val="0070C0"/>
                </a:solidFill>
                <a:latin typeface="Calibri"/>
                <a:ea typeface="ＭＳ Ｐゴシック"/>
                <a:cs typeface="Calibri"/>
              </a:rPr>
              <a:t>Practical Insights</a:t>
            </a:r>
            <a:r>
              <a:rPr lang="en-US" sz="1600" dirty="0">
                <a:solidFill>
                  <a:srgbClr val="0070C0"/>
                </a:solidFill>
                <a:latin typeface="Calibri"/>
                <a:ea typeface="ＭＳ Ｐゴシック"/>
                <a:cs typeface="Calibri"/>
              </a:rPr>
              <a:t>:</a:t>
            </a:r>
            <a:r>
              <a:rPr lang="en-US" sz="1600" dirty="0">
                <a:solidFill>
                  <a:srgbClr val="0D0D0D"/>
                </a:solidFill>
                <a:latin typeface="Calibri"/>
                <a:ea typeface="ＭＳ Ｐゴシック"/>
                <a:cs typeface="Calibri"/>
              </a:rPr>
              <a:t> Enables wildlife management to anticipate hunter participation levels. </a:t>
            </a:r>
            <a:endParaRPr lang="en-US" sz="1600" dirty="0"/>
          </a:p>
        </p:txBody>
      </p:sp>
      <p:sp>
        <p:nvSpPr>
          <p:cNvPr id="18" name="Multiplication Sign 17">
            <a:extLst>
              <a:ext uri="{FF2B5EF4-FFF2-40B4-BE49-F238E27FC236}">
                <a16:creationId xmlns:a16="http://schemas.microsoft.com/office/drawing/2014/main" id="{B852E213-D679-D849-C3C5-20F8D8F416E5}"/>
              </a:ext>
            </a:extLst>
          </p:cNvPr>
          <p:cNvSpPr/>
          <p:nvPr/>
        </p:nvSpPr>
        <p:spPr>
          <a:xfrm>
            <a:off x="11545955" y="3335130"/>
            <a:ext cx="331305" cy="3754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467FA0A-5883-85BC-430E-8860DD6F834D}"/>
              </a:ext>
            </a:extLst>
          </p:cNvPr>
          <p:cNvSpPr txBox="1"/>
          <p:nvPr/>
        </p:nvSpPr>
        <p:spPr>
          <a:xfrm>
            <a:off x="6311348" y="4425673"/>
            <a:ext cx="5880650"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b="1" dirty="0">
                <a:solidFill>
                  <a:srgbClr val="0070C0"/>
                </a:solidFill>
                <a:latin typeface="Calibri"/>
                <a:ea typeface="ＭＳ Ｐゴシック"/>
                <a:cs typeface="Calibri"/>
              </a:rPr>
              <a:t>Varying Accuracy</a:t>
            </a:r>
            <a:r>
              <a:rPr lang="en-US" sz="1600" dirty="0">
                <a:solidFill>
                  <a:srgbClr val="0070C0"/>
                </a:solidFill>
                <a:latin typeface="Calibri"/>
                <a:ea typeface="ＭＳ Ｐゴシック"/>
                <a:cs typeface="Calibri"/>
              </a:rPr>
              <a:t>:</a:t>
            </a:r>
            <a:r>
              <a:rPr lang="en-US" sz="1600" dirty="0">
                <a:solidFill>
                  <a:srgbClr val="0D0D0D"/>
                </a:solidFill>
                <a:latin typeface="Calibri"/>
                <a:ea typeface="ＭＳ Ｐゴシック"/>
                <a:cs typeface="Calibri"/>
              </a:rPr>
              <a:t> Some species show over 90% accuracy, while others are highly inaccurate.</a:t>
            </a:r>
            <a:endParaRPr lang="en-US" sz="1600" dirty="0">
              <a:latin typeface="Calibri"/>
              <a:ea typeface="ＭＳ Ｐゴシック"/>
            </a:endParaRPr>
          </a:p>
          <a:p>
            <a:pPr marL="285750" indent="-285750">
              <a:buFont typeface="Wingdings"/>
              <a:buChar char="v"/>
            </a:pPr>
            <a:r>
              <a:rPr lang="en-US" sz="1600" b="1" dirty="0">
                <a:solidFill>
                  <a:srgbClr val="0070C0"/>
                </a:solidFill>
                <a:latin typeface="Calibri"/>
                <a:ea typeface="ＭＳ Ｐゴシック"/>
                <a:cs typeface="Calibri"/>
              </a:rPr>
              <a:t>Influencing Factors</a:t>
            </a:r>
            <a:r>
              <a:rPr lang="en-US" sz="1600" dirty="0">
                <a:solidFill>
                  <a:srgbClr val="0D0D0D"/>
                </a:solidFill>
                <a:latin typeface="Calibri"/>
                <a:ea typeface="ＭＳ Ｐゴシック"/>
                <a:cs typeface="Calibri"/>
              </a:rPr>
              <a:t>: The variability in forecast accuracy suggests the impact of external variables not included in the model.</a:t>
            </a:r>
            <a:endParaRPr lang="en-US" sz="1600">
              <a:latin typeface="Calibri"/>
              <a:ea typeface="ＭＳ Ｐゴシック"/>
            </a:endParaRPr>
          </a:p>
          <a:p>
            <a:pPr marL="285750" indent="-285750">
              <a:buFont typeface="Wingdings"/>
              <a:buChar char="v"/>
            </a:pPr>
            <a:r>
              <a:rPr lang="en-US" sz="1600" b="1" dirty="0">
                <a:solidFill>
                  <a:srgbClr val="0070C0"/>
                </a:solidFill>
                <a:latin typeface="Calibri"/>
                <a:ea typeface="ＭＳ Ｐゴシック"/>
                <a:cs typeface="Calibri"/>
              </a:rPr>
              <a:t>Enhanced Modeling</a:t>
            </a:r>
            <a:r>
              <a:rPr lang="en-US" sz="1600" dirty="0">
                <a:solidFill>
                  <a:srgbClr val="0070C0"/>
                </a:solidFill>
                <a:latin typeface="Calibri"/>
                <a:ea typeface="ＭＳ Ｐゴシック"/>
                <a:cs typeface="Calibri"/>
              </a:rPr>
              <a:t>: </a:t>
            </a:r>
            <a:r>
              <a:rPr lang="en-US" sz="1600" dirty="0">
                <a:solidFill>
                  <a:srgbClr val="0D0D0D"/>
                </a:solidFill>
                <a:latin typeface="Calibri"/>
                <a:ea typeface="ＭＳ Ｐゴシック"/>
                <a:cs typeface="Calibri"/>
              </a:rPr>
              <a:t>Future models could integrate additional data sources, such as habitat changes, policy impacts, and climate variables, to improve accuracy across all species.</a:t>
            </a:r>
            <a:endParaRPr lang="en-US" sz="1600" dirty="0">
              <a:latin typeface="Calibri"/>
              <a:ea typeface="ＭＳ Ｐゴシック"/>
            </a:endParaRPr>
          </a:p>
          <a:p>
            <a:pPr algn="l"/>
            <a:endParaRPr lang="en-US" dirty="0"/>
          </a:p>
        </p:txBody>
      </p:sp>
      <p:pic>
        <p:nvPicPr>
          <p:cNvPr id="20" name="Picture 19" descr="A table with numbers and text&#10;&#10;Description automatically generated">
            <a:extLst>
              <a:ext uri="{FF2B5EF4-FFF2-40B4-BE49-F238E27FC236}">
                <a16:creationId xmlns:a16="http://schemas.microsoft.com/office/drawing/2014/main" id="{FD7A6FDE-5886-276A-9A77-08FBD95C199D}"/>
              </a:ext>
            </a:extLst>
          </p:cNvPr>
          <p:cNvPicPr>
            <a:picLocks noChangeAspect="1"/>
          </p:cNvPicPr>
          <p:nvPr/>
        </p:nvPicPr>
        <p:blipFill>
          <a:blip r:embed="rId3"/>
          <a:stretch>
            <a:fillRect/>
          </a:stretch>
        </p:blipFill>
        <p:spPr>
          <a:xfrm>
            <a:off x="307009" y="2831203"/>
            <a:ext cx="5791200" cy="3514725"/>
          </a:xfrm>
          <a:prstGeom prst="rect">
            <a:avLst/>
          </a:prstGeom>
        </p:spPr>
      </p:pic>
      <p:sp>
        <p:nvSpPr>
          <p:cNvPr id="3" name="Slide Number Placeholder 2">
            <a:extLst>
              <a:ext uri="{FF2B5EF4-FFF2-40B4-BE49-F238E27FC236}">
                <a16:creationId xmlns:a16="http://schemas.microsoft.com/office/drawing/2014/main" id="{1C6BD301-5378-9FBA-8873-1278755A58D3}"/>
              </a:ext>
            </a:extLst>
          </p:cNvPr>
          <p:cNvSpPr>
            <a:spLocks noGrp="1"/>
          </p:cNvSpPr>
          <p:nvPr>
            <p:ph type="sldNum" sz="quarter" idx="12"/>
          </p:nvPr>
        </p:nvSpPr>
        <p:spPr/>
        <p:txBody>
          <a:bodyPr/>
          <a:lstStyle/>
          <a:p>
            <a:fld id="{5A33CB2A-1702-4C1D-9CC4-8D472D39F19E}" type="slidenum">
              <a:rPr lang="en-US" smtClean="0"/>
              <a:t>18</a:t>
            </a:fld>
            <a:endParaRPr lang="en-US"/>
          </a:p>
        </p:txBody>
      </p:sp>
    </p:spTree>
    <p:extLst>
      <p:ext uri="{BB962C8B-B14F-4D97-AF65-F5344CB8AC3E}">
        <p14:creationId xmlns:p14="http://schemas.microsoft.com/office/powerpoint/2010/main" val="274025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201E-B904-5B1D-F9A2-22F8631B8D98}"/>
              </a:ext>
            </a:extLst>
          </p:cNvPr>
          <p:cNvSpPr>
            <a:spLocks noGrp="1"/>
          </p:cNvSpPr>
          <p:nvPr>
            <p:ph type="title"/>
          </p:nvPr>
        </p:nvSpPr>
        <p:spPr>
          <a:xfrm>
            <a:off x="193040" y="152400"/>
            <a:ext cx="5867400" cy="380505"/>
          </a:xfrm>
        </p:spPr>
        <p:txBody>
          <a:bodyPr vert="horz" lIns="91440" tIns="45720" rIns="91440" bIns="45720" rtlCol="0" anchor="b">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PROJECT SUMMARY AND ACCOMPLISHMENTS</a:t>
            </a:r>
          </a:p>
        </p:txBody>
      </p:sp>
      <p:sp>
        <p:nvSpPr>
          <p:cNvPr id="3" name="Text Placeholder 2">
            <a:extLst>
              <a:ext uri="{FF2B5EF4-FFF2-40B4-BE49-F238E27FC236}">
                <a16:creationId xmlns:a16="http://schemas.microsoft.com/office/drawing/2014/main" id="{CD94FD26-2844-75D3-144E-4F1A290E28CF}"/>
              </a:ext>
            </a:extLst>
          </p:cNvPr>
          <p:cNvSpPr txBox="1">
            <a:spLocks/>
          </p:cNvSpPr>
          <p:nvPr/>
        </p:nvSpPr>
        <p:spPr>
          <a:xfrm>
            <a:off x="381000" y="663361"/>
            <a:ext cx="8229600" cy="6199719"/>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buFont typeface="Wingdings" pitchFamily="2" charset="2"/>
              <a:buChar char="v"/>
            </a:pPr>
            <a:r>
              <a:rPr lang="en-US" dirty="0">
                <a:latin typeface="Calibri"/>
                <a:ea typeface="ＭＳ Ｐゴシック"/>
                <a:cs typeface="Arial"/>
              </a:rPr>
              <a:t>Automate Report Creation: </a:t>
            </a:r>
            <a:endParaRPr lang="en-US" dirty="0">
              <a:latin typeface="Calibri"/>
            </a:endParaRPr>
          </a:p>
          <a:p>
            <a:pPr lvl="1" indent="-342900" fontAlgn="auto">
              <a:lnSpc>
                <a:spcPct val="100000"/>
              </a:lnSpc>
              <a:spcAft>
                <a:spcPts val="0"/>
              </a:spcAft>
              <a:buFont typeface="Wingdings" pitchFamily="2" charset="2"/>
              <a:buChar char="v"/>
            </a:pPr>
            <a:r>
              <a:rPr lang="en-US" sz="1800" dirty="0">
                <a:solidFill>
                  <a:srgbClr val="463E38"/>
                </a:solidFill>
                <a:latin typeface="Calibri"/>
                <a:ea typeface="ＭＳ Ｐゴシック"/>
                <a:cs typeface="Arial"/>
              </a:rPr>
              <a:t>Developed and delivered both the </a:t>
            </a:r>
            <a:r>
              <a:rPr lang="en-US" sz="1800" b="1" dirty="0" err="1">
                <a:solidFill>
                  <a:srgbClr val="0070C0"/>
                </a:solidFill>
                <a:latin typeface="Calibri"/>
                <a:ea typeface="ＭＳ Ｐゴシック"/>
                <a:cs typeface="Arial"/>
              </a:rPr>
              <a:t>HarvestTableGen</a:t>
            </a:r>
            <a:r>
              <a:rPr lang="en-US" sz="1800" dirty="0">
                <a:solidFill>
                  <a:srgbClr val="463E38"/>
                </a:solidFill>
                <a:latin typeface="Calibri"/>
                <a:ea typeface="ＭＳ Ｐゴシック"/>
                <a:cs typeface="Arial"/>
              </a:rPr>
              <a:t> and </a:t>
            </a:r>
            <a:r>
              <a:rPr lang="en-US" sz="1800" b="1" dirty="0" err="1">
                <a:solidFill>
                  <a:srgbClr val="0070C0"/>
                </a:solidFill>
                <a:latin typeface="Calibri"/>
                <a:ea typeface="ＭＳ Ｐゴシック"/>
                <a:cs typeface="Arial"/>
              </a:rPr>
              <a:t>HunterTableGen</a:t>
            </a:r>
            <a:r>
              <a:rPr lang="en-US" sz="1800" dirty="0">
                <a:solidFill>
                  <a:srgbClr val="463E38"/>
                </a:solidFill>
                <a:latin typeface="Calibri"/>
                <a:ea typeface="ＭＳ Ｐゴシック"/>
                <a:cs typeface="Arial"/>
              </a:rPr>
              <a:t> table generation script to </a:t>
            </a:r>
            <a:r>
              <a:rPr lang="en-US" sz="1800" b="1" dirty="0">
                <a:solidFill>
                  <a:schemeClr val="accent6"/>
                </a:solidFill>
                <a:latin typeface="Calibri"/>
                <a:ea typeface="ＭＳ Ｐゴシック"/>
                <a:cs typeface="Arial"/>
              </a:rPr>
              <a:t>programmatically</a:t>
            </a:r>
            <a:r>
              <a:rPr lang="en-US" sz="1800" dirty="0">
                <a:solidFill>
                  <a:srgbClr val="463E38"/>
                </a:solidFill>
                <a:latin typeface="Calibri"/>
                <a:ea typeface="ＭＳ Ｐゴシック"/>
                <a:cs typeface="Arial"/>
              </a:rPr>
              <a:t> clean and create harvest tables across seasons, species, and flyways </a:t>
            </a:r>
            <a:r>
              <a:rPr lang="en-US" sz="1800" b="1" dirty="0">
                <a:solidFill>
                  <a:schemeClr val="accent6"/>
                </a:solidFill>
                <a:latin typeface="Calibri"/>
                <a:ea typeface="ＭＳ Ｐゴシック"/>
                <a:cs typeface="Arial"/>
              </a:rPr>
              <a:t>efficiently, correctly,</a:t>
            </a:r>
            <a:r>
              <a:rPr lang="en-US" sz="1800" dirty="0">
                <a:solidFill>
                  <a:srgbClr val="463E38"/>
                </a:solidFill>
                <a:latin typeface="Calibri"/>
                <a:ea typeface="ＭＳ Ｐゴシック"/>
                <a:cs typeface="Arial"/>
              </a:rPr>
              <a:t> and </a:t>
            </a:r>
            <a:r>
              <a:rPr lang="en-US" sz="1800" b="1" dirty="0">
                <a:solidFill>
                  <a:schemeClr val="accent6"/>
                </a:solidFill>
                <a:latin typeface="Calibri"/>
                <a:ea typeface="ＭＳ Ｐゴシック"/>
                <a:cs typeface="Arial"/>
              </a:rPr>
              <a:t>consistently</a:t>
            </a:r>
            <a:r>
              <a:rPr lang="en-US" sz="1800" b="1" dirty="0">
                <a:solidFill>
                  <a:srgbClr val="463E38"/>
                </a:solidFill>
                <a:latin typeface="Calibri"/>
                <a:ea typeface="ＭＳ Ｐゴシック"/>
                <a:cs typeface="Arial"/>
              </a:rPr>
              <a:t> </a:t>
            </a:r>
            <a:r>
              <a:rPr lang="en-US" sz="1800" dirty="0">
                <a:solidFill>
                  <a:srgbClr val="463E38"/>
                </a:solidFill>
                <a:latin typeface="Calibri"/>
                <a:ea typeface="ＭＳ Ｐゴシック"/>
                <a:cs typeface="Arial"/>
              </a:rPr>
              <a:t>from the harvest and hunter data sets.</a:t>
            </a:r>
            <a:endParaRPr lang="en-US" sz="1800" dirty="0">
              <a:solidFill>
                <a:srgbClr val="463E38"/>
              </a:solidFill>
              <a:latin typeface="Calibri"/>
              <a:cs typeface="Calibri"/>
            </a:endParaRPr>
          </a:p>
          <a:p>
            <a:pPr fontAlgn="auto">
              <a:lnSpc>
                <a:spcPct val="100000"/>
              </a:lnSpc>
              <a:spcAft>
                <a:spcPts val="0"/>
              </a:spcAft>
              <a:buFont typeface="Wingdings" pitchFamily="2" charset="2"/>
              <a:buChar char="v"/>
            </a:pPr>
            <a:r>
              <a:rPr lang="en-US" dirty="0">
                <a:latin typeface="Calibri"/>
                <a:ea typeface="ＭＳ Ｐゴシック"/>
                <a:cs typeface="Arial"/>
              </a:rPr>
              <a:t>Provided full </a:t>
            </a:r>
            <a:r>
              <a:rPr lang="en-US" b="1" dirty="0">
                <a:solidFill>
                  <a:schemeClr val="accent6"/>
                </a:solidFill>
                <a:latin typeface="Calibri"/>
                <a:ea typeface="ＭＳ Ｐゴシック"/>
                <a:cs typeface="Arial"/>
              </a:rPr>
              <a:t>user guide </a:t>
            </a:r>
            <a:r>
              <a:rPr lang="en-US" dirty="0">
                <a:latin typeface="Calibri"/>
                <a:ea typeface="ＭＳ Ｐゴシック"/>
                <a:cs typeface="Arial"/>
              </a:rPr>
              <a:t>documentation with step-by-step instructions and examples to accompany final deliverables.</a:t>
            </a:r>
          </a:p>
          <a:p>
            <a:pPr fontAlgn="auto">
              <a:lnSpc>
                <a:spcPct val="100000"/>
              </a:lnSpc>
              <a:spcAft>
                <a:spcPts val="0"/>
              </a:spcAft>
              <a:buFont typeface="Wingdings" pitchFamily="2" charset="2"/>
              <a:buChar char="v"/>
            </a:pPr>
            <a:r>
              <a:rPr lang="en-US" dirty="0">
                <a:latin typeface="Calibri"/>
                <a:ea typeface="ＭＳ Ｐゴシック"/>
                <a:cs typeface="Arial"/>
              </a:rPr>
              <a:t>Built a </a:t>
            </a:r>
            <a:r>
              <a:rPr lang="en-US" b="1" dirty="0">
                <a:solidFill>
                  <a:schemeClr val="accent6"/>
                </a:solidFill>
                <a:latin typeface="Calibri"/>
                <a:ea typeface="ＭＳ Ｐゴシック"/>
                <a:cs typeface="Arial"/>
              </a:rPr>
              <a:t>Tableau</a:t>
            </a:r>
            <a:r>
              <a:rPr lang="en-US" b="1" dirty="0">
                <a:latin typeface="Calibri"/>
                <a:ea typeface="ＭＳ Ｐゴシック"/>
                <a:cs typeface="Arial"/>
              </a:rPr>
              <a:t> </a:t>
            </a:r>
            <a:r>
              <a:rPr lang="en-US" b="1" dirty="0">
                <a:solidFill>
                  <a:schemeClr val="accent6"/>
                </a:solidFill>
                <a:latin typeface="Calibri"/>
                <a:ea typeface="ＭＳ Ｐゴシック"/>
                <a:cs typeface="Arial"/>
              </a:rPr>
              <a:t>Hunter</a:t>
            </a:r>
            <a:r>
              <a:rPr lang="en-US" b="1" dirty="0">
                <a:latin typeface="Calibri"/>
                <a:ea typeface="ＭＳ Ｐゴシック"/>
                <a:cs typeface="Arial"/>
              </a:rPr>
              <a:t> </a:t>
            </a:r>
            <a:r>
              <a:rPr lang="en-US" b="1" dirty="0">
                <a:solidFill>
                  <a:schemeClr val="accent6"/>
                </a:solidFill>
                <a:latin typeface="Calibri"/>
                <a:ea typeface="ＭＳ Ｐゴシック"/>
                <a:cs typeface="Arial"/>
              </a:rPr>
              <a:t>dashboard</a:t>
            </a:r>
            <a:r>
              <a:rPr lang="en-US" dirty="0">
                <a:latin typeface="Calibri"/>
                <a:ea typeface="ＭＳ Ｐゴシック"/>
                <a:cs typeface="Arial"/>
              </a:rPr>
              <a:t> using the Hunter Data based on customer specific needs.</a:t>
            </a:r>
            <a:endParaRPr lang="en-US" dirty="0">
              <a:solidFill>
                <a:srgbClr val="116020"/>
              </a:solidFill>
              <a:latin typeface="Calibri"/>
              <a:cs typeface="Arial"/>
            </a:endParaRPr>
          </a:p>
          <a:p>
            <a:pPr fontAlgn="auto">
              <a:lnSpc>
                <a:spcPct val="100000"/>
              </a:lnSpc>
              <a:spcAft>
                <a:spcPts val="0"/>
              </a:spcAft>
              <a:buFont typeface="Wingdings" pitchFamily="2" charset="2"/>
              <a:buChar char="v"/>
            </a:pPr>
            <a:r>
              <a:rPr lang="en-US" dirty="0">
                <a:latin typeface="Calibri"/>
                <a:ea typeface="ＭＳ Ｐゴシック"/>
                <a:cs typeface="Arial"/>
              </a:rPr>
              <a:t>Built two Tableau </a:t>
            </a:r>
            <a:r>
              <a:rPr lang="en-US" b="1" dirty="0">
                <a:solidFill>
                  <a:schemeClr val="accent6"/>
                </a:solidFill>
                <a:latin typeface="Calibri"/>
                <a:ea typeface="ＭＳ Ｐゴシック"/>
                <a:cs typeface="Arial"/>
              </a:rPr>
              <a:t>Harvest Data dashboards</a:t>
            </a:r>
            <a:r>
              <a:rPr lang="en-US" dirty="0">
                <a:solidFill>
                  <a:schemeClr val="accent6"/>
                </a:solidFill>
                <a:latin typeface="Calibri"/>
                <a:ea typeface="ＭＳ Ｐゴシック"/>
                <a:cs typeface="Arial"/>
              </a:rPr>
              <a:t> </a:t>
            </a:r>
            <a:r>
              <a:rPr lang="en-US" dirty="0">
                <a:latin typeface="Calibri"/>
                <a:ea typeface="ＭＳ Ｐゴシック"/>
                <a:cs typeface="Arial"/>
              </a:rPr>
              <a:t>using the Harvest Data based on customer specific needs.</a:t>
            </a:r>
          </a:p>
          <a:p>
            <a:pPr fontAlgn="auto">
              <a:lnSpc>
                <a:spcPct val="100000"/>
              </a:lnSpc>
              <a:spcAft>
                <a:spcPts val="0"/>
              </a:spcAft>
              <a:buFont typeface="Wingdings" pitchFamily="2" charset="2"/>
              <a:buChar char="v"/>
            </a:pPr>
            <a:r>
              <a:rPr lang="en-US" dirty="0">
                <a:latin typeface="Calibri"/>
                <a:ea typeface="Calibri"/>
                <a:cs typeface="Calibri"/>
              </a:rPr>
              <a:t>Built 4 ARIMA models to forecast the next year's active hunters and total harvest by species, state and species, and flyway and species. </a:t>
            </a:r>
            <a:endParaRPr lang="en-US" dirty="0">
              <a:solidFill>
                <a:srgbClr val="116020"/>
              </a:solidFill>
              <a:latin typeface="Calibri"/>
              <a:ea typeface="Calibri"/>
              <a:cs typeface="Calibri"/>
            </a:endParaRPr>
          </a:p>
          <a:p>
            <a:pPr fontAlgn="auto">
              <a:lnSpc>
                <a:spcPct val="100000"/>
              </a:lnSpc>
              <a:spcAft>
                <a:spcPts val="0"/>
              </a:spcAft>
              <a:buFont typeface="Wingdings" pitchFamily="2" charset="2"/>
              <a:buChar char="v"/>
            </a:pPr>
            <a:r>
              <a:rPr lang="en-US" dirty="0">
                <a:latin typeface="Calibri"/>
                <a:ea typeface="ＭＳ Ｐゴシック"/>
                <a:cs typeface="Arial"/>
              </a:rPr>
              <a:t>Published visualization dashboards to </a:t>
            </a:r>
            <a:r>
              <a:rPr lang="en-US" b="1" dirty="0">
                <a:solidFill>
                  <a:schemeClr val="accent6"/>
                </a:solidFill>
                <a:latin typeface="Calibri"/>
                <a:ea typeface="ＭＳ Ｐゴシック"/>
                <a:cs typeface="Arial"/>
              </a:rPr>
              <a:t>Tableau Public</a:t>
            </a:r>
            <a:r>
              <a:rPr lang="en-US" dirty="0">
                <a:solidFill>
                  <a:schemeClr val="accent6"/>
                </a:solidFill>
                <a:latin typeface="Calibri"/>
                <a:ea typeface="ＭＳ Ｐゴシック"/>
                <a:cs typeface="Arial"/>
              </a:rPr>
              <a:t> </a:t>
            </a:r>
            <a:r>
              <a:rPr lang="en-US" dirty="0">
                <a:latin typeface="Calibri"/>
                <a:ea typeface="ＭＳ Ｐゴシック"/>
                <a:cs typeface="Arial"/>
              </a:rPr>
              <a:t>hosting to demo and for sharing with partner.</a:t>
            </a:r>
          </a:p>
          <a:p>
            <a:pPr fontAlgn="auto">
              <a:lnSpc>
                <a:spcPct val="100000"/>
              </a:lnSpc>
              <a:spcAft>
                <a:spcPts val="0"/>
              </a:spcAft>
              <a:buFont typeface="Wingdings" pitchFamily="2" charset="2"/>
              <a:buChar char="v"/>
            </a:pPr>
            <a:r>
              <a:rPr lang="en-US" dirty="0">
                <a:latin typeface="Calibri"/>
                <a:ea typeface="ＭＳ Ｐゴシック"/>
                <a:cs typeface="Arial"/>
              </a:rPr>
              <a:t>Prepared final product deliverable package to provide to the partner team. </a:t>
            </a:r>
          </a:p>
          <a:p>
            <a:pPr fontAlgn="auto">
              <a:lnSpc>
                <a:spcPct val="100000"/>
              </a:lnSpc>
              <a:spcAft>
                <a:spcPts val="0"/>
              </a:spcAft>
              <a:buFont typeface="Wingdings" pitchFamily="2" charset="2"/>
              <a:buChar char="v"/>
            </a:pPr>
            <a:r>
              <a:rPr lang="en-US" dirty="0">
                <a:latin typeface="Calibri"/>
                <a:ea typeface="ＭＳ Ｐゴシック"/>
                <a:cs typeface="Arial"/>
              </a:rPr>
              <a:t>Completed Project Report writeup for submission.</a:t>
            </a:r>
          </a:p>
        </p:txBody>
      </p:sp>
      <p:pic>
        <p:nvPicPr>
          <p:cNvPr id="5" name="Picture 2" descr="656,721 Project Goal Icons - Free in SVG, PNG, ICO - IconScout">
            <a:extLst>
              <a:ext uri="{FF2B5EF4-FFF2-40B4-BE49-F238E27FC236}">
                <a16:creationId xmlns:a16="http://schemas.microsoft.com/office/drawing/2014/main" id="{4C40892E-6B3C-ED3B-3BCF-2C86A117D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304800"/>
            <a:ext cx="26416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B64554D-5034-194B-FC94-8EE341B1FCBB}"/>
              </a:ext>
            </a:extLst>
          </p:cNvPr>
          <p:cNvSpPr>
            <a:spLocks noGrp="1"/>
          </p:cNvSpPr>
          <p:nvPr>
            <p:ph type="sldNum" sz="quarter" idx="12"/>
          </p:nvPr>
        </p:nvSpPr>
        <p:spPr/>
        <p:txBody>
          <a:bodyPr/>
          <a:lstStyle/>
          <a:p>
            <a:fld id="{5A33CB2A-1702-4C1D-9CC4-8D472D39F19E}" type="slidenum">
              <a:rPr lang="en-US" smtClean="0"/>
              <a:t>19</a:t>
            </a:fld>
            <a:endParaRPr lang="en-US"/>
          </a:p>
        </p:txBody>
      </p:sp>
    </p:spTree>
    <p:extLst>
      <p:ext uri="{BB962C8B-B14F-4D97-AF65-F5344CB8AC3E}">
        <p14:creationId xmlns:p14="http://schemas.microsoft.com/office/powerpoint/2010/main" val="144238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44A252E-DAE9-41FE-8421-DB22E3BAF0E9}"/>
              </a:ext>
            </a:extLst>
          </p:cNvPr>
          <p:cNvGraphicFramePr/>
          <p:nvPr/>
        </p:nvGraphicFramePr>
        <p:xfrm>
          <a:off x="1828800" y="990600"/>
          <a:ext cx="8077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 name="Picture 30" descr="A close-up of a person smiling&#10;&#10;Description automatically generated">
            <a:extLst>
              <a:ext uri="{FF2B5EF4-FFF2-40B4-BE49-F238E27FC236}">
                <a16:creationId xmlns:a16="http://schemas.microsoft.com/office/drawing/2014/main" id="{DEAE8F5C-EB08-614B-CCEB-6E05AEA5CFB2}"/>
              </a:ext>
            </a:extLst>
          </p:cNvPr>
          <p:cNvPicPr>
            <a:picLocks noChangeAspect="1"/>
          </p:cNvPicPr>
          <p:nvPr/>
        </p:nvPicPr>
        <p:blipFill>
          <a:blip r:embed="rId7"/>
          <a:stretch>
            <a:fillRect/>
          </a:stretch>
        </p:blipFill>
        <p:spPr>
          <a:xfrm>
            <a:off x="7248974" y="4162860"/>
            <a:ext cx="1954019" cy="2114817"/>
          </a:xfrm>
          <a:prstGeom prst="rect">
            <a:avLst/>
          </a:prstGeom>
        </p:spPr>
      </p:pic>
      <p:pic>
        <p:nvPicPr>
          <p:cNvPr id="30" name="Picture 29" descr="A person smiling at the camera&#10;&#10;Description automatically generated">
            <a:extLst>
              <a:ext uri="{FF2B5EF4-FFF2-40B4-BE49-F238E27FC236}">
                <a16:creationId xmlns:a16="http://schemas.microsoft.com/office/drawing/2014/main" id="{DD5FE241-8A3F-C4A2-44E0-3621F2957D01}"/>
              </a:ext>
            </a:extLst>
          </p:cNvPr>
          <p:cNvPicPr>
            <a:picLocks noChangeAspect="1"/>
          </p:cNvPicPr>
          <p:nvPr/>
        </p:nvPicPr>
        <p:blipFill>
          <a:blip r:embed="rId8"/>
          <a:stretch>
            <a:fillRect/>
          </a:stretch>
        </p:blipFill>
        <p:spPr>
          <a:xfrm>
            <a:off x="5112775" y="1437900"/>
            <a:ext cx="1494502" cy="2103145"/>
          </a:xfrm>
          <a:prstGeom prst="rect">
            <a:avLst/>
          </a:prstGeom>
        </p:spPr>
      </p:pic>
      <p:pic>
        <p:nvPicPr>
          <p:cNvPr id="58" name="Picture 57" descr="A person in a suit and tie&#10;&#10;Description automatically generated">
            <a:extLst>
              <a:ext uri="{FF2B5EF4-FFF2-40B4-BE49-F238E27FC236}">
                <a16:creationId xmlns:a16="http://schemas.microsoft.com/office/drawing/2014/main" id="{AE29B296-EBB0-1005-2290-EF31AF3A0FAC}"/>
              </a:ext>
            </a:extLst>
          </p:cNvPr>
          <p:cNvPicPr>
            <a:picLocks noChangeAspect="1"/>
          </p:cNvPicPr>
          <p:nvPr/>
        </p:nvPicPr>
        <p:blipFill>
          <a:blip r:embed="rId9"/>
          <a:stretch>
            <a:fillRect/>
          </a:stretch>
        </p:blipFill>
        <p:spPr>
          <a:xfrm>
            <a:off x="2457734" y="4192137"/>
            <a:ext cx="2067637" cy="2056264"/>
          </a:xfrm>
          <a:prstGeom prst="rect">
            <a:avLst/>
          </a:prstGeom>
        </p:spPr>
      </p:pic>
      <p:sp>
        <p:nvSpPr>
          <p:cNvPr id="9" name="Text Placeholder 8">
            <a:extLst>
              <a:ext uri="{FF2B5EF4-FFF2-40B4-BE49-F238E27FC236}">
                <a16:creationId xmlns:a16="http://schemas.microsoft.com/office/drawing/2014/main" id="{CDB992D3-1AD4-6CD4-7296-F5166399542D}"/>
              </a:ext>
            </a:extLst>
          </p:cNvPr>
          <p:cNvSpPr>
            <a:spLocks noGrp="1"/>
          </p:cNvSpPr>
          <p:nvPr>
            <p:ph type="body" idx="1"/>
          </p:nvPr>
        </p:nvSpPr>
        <p:spPr>
          <a:xfrm>
            <a:off x="187927" y="283539"/>
            <a:ext cx="11570564" cy="425661"/>
          </a:xfrm>
        </p:spPr>
        <p:txBody>
          <a:bodyPr vert="horz" lIns="91440" tIns="45720" rIns="91440" bIns="45720" rtlCol="0" anchor="t">
            <a:normAutofit/>
          </a:bodyPr>
          <a:lstStyle/>
          <a:p>
            <a:r>
              <a:rPr lang="en-US" sz="1800" b="1" dirty="0">
                <a:latin typeface="Calibri"/>
                <a:ea typeface="Calibri"/>
                <a:cs typeface="Calibri"/>
              </a:rPr>
              <a:t>TEAM MEMBERS</a:t>
            </a:r>
          </a:p>
        </p:txBody>
      </p:sp>
      <p:sp>
        <p:nvSpPr>
          <p:cNvPr id="2" name="Slide Number Placeholder 1">
            <a:extLst>
              <a:ext uri="{FF2B5EF4-FFF2-40B4-BE49-F238E27FC236}">
                <a16:creationId xmlns:a16="http://schemas.microsoft.com/office/drawing/2014/main" id="{2781485D-BE71-71EF-750E-E08498402817}"/>
              </a:ext>
            </a:extLst>
          </p:cNvPr>
          <p:cNvSpPr>
            <a:spLocks noGrp="1"/>
          </p:cNvSpPr>
          <p:nvPr>
            <p:ph type="sldNum" sz="quarter" idx="12"/>
          </p:nvPr>
        </p:nvSpPr>
        <p:spPr/>
        <p:txBody>
          <a:bodyPr/>
          <a:lstStyle/>
          <a:p>
            <a:fld id="{5A33CB2A-1702-4C1D-9CC4-8D472D39F19E}" type="slidenum">
              <a:rPr lang="en-US" smtClean="0"/>
              <a:t>2</a:t>
            </a:fld>
            <a:endParaRPr lang="en-US"/>
          </a:p>
        </p:txBody>
      </p:sp>
    </p:spTree>
    <p:extLst>
      <p:ext uri="{BB962C8B-B14F-4D97-AF65-F5344CB8AC3E}">
        <p14:creationId xmlns:p14="http://schemas.microsoft.com/office/powerpoint/2010/main" val="3376980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201E-B904-5B1D-F9A2-22F8631B8D98}"/>
              </a:ext>
            </a:extLst>
          </p:cNvPr>
          <p:cNvSpPr>
            <a:spLocks noGrp="1"/>
          </p:cNvSpPr>
          <p:nvPr>
            <p:ph type="title"/>
          </p:nvPr>
        </p:nvSpPr>
        <p:spPr>
          <a:xfrm>
            <a:off x="193040" y="152400"/>
            <a:ext cx="5867400" cy="380505"/>
          </a:xfrm>
        </p:spPr>
        <p:txBody>
          <a:bodyPr vert="horz" lIns="91440" tIns="45720" rIns="91440" bIns="45720" rtlCol="0" anchor="b">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FUTURE WORK</a:t>
            </a:r>
          </a:p>
        </p:txBody>
      </p:sp>
      <p:graphicFrame>
        <p:nvGraphicFramePr>
          <p:cNvPr id="8" name="TextBox 3">
            <a:extLst>
              <a:ext uri="{FF2B5EF4-FFF2-40B4-BE49-F238E27FC236}">
                <a16:creationId xmlns:a16="http://schemas.microsoft.com/office/drawing/2014/main" id="{CDFB3C67-E009-6326-0B00-E00EAC4CFD60}"/>
              </a:ext>
            </a:extLst>
          </p:cNvPr>
          <p:cNvGraphicFramePr/>
          <p:nvPr>
            <p:extLst>
              <p:ext uri="{D42A27DB-BD31-4B8C-83A1-F6EECF244321}">
                <p14:modId xmlns:p14="http://schemas.microsoft.com/office/powerpoint/2010/main" val="991863784"/>
              </p:ext>
            </p:extLst>
          </p:nvPr>
        </p:nvGraphicFramePr>
        <p:xfrm>
          <a:off x="959678" y="685800"/>
          <a:ext cx="102108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5D8DB21-363B-C631-D5F2-711ACEB656A9}"/>
              </a:ext>
            </a:extLst>
          </p:cNvPr>
          <p:cNvSpPr>
            <a:spLocks noGrp="1"/>
          </p:cNvSpPr>
          <p:nvPr>
            <p:ph type="sldNum" sz="quarter" idx="12"/>
          </p:nvPr>
        </p:nvSpPr>
        <p:spPr/>
        <p:txBody>
          <a:bodyPr/>
          <a:lstStyle/>
          <a:p>
            <a:fld id="{5A33CB2A-1702-4C1D-9CC4-8D472D39F19E}" type="slidenum">
              <a:rPr lang="en-US" smtClean="0"/>
              <a:t>20</a:t>
            </a:fld>
            <a:endParaRPr lang="en-US"/>
          </a:p>
        </p:txBody>
      </p:sp>
    </p:spTree>
    <p:extLst>
      <p:ext uri="{BB962C8B-B14F-4D97-AF65-F5344CB8AC3E}">
        <p14:creationId xmlns:p14="http://schemas.microsoft.com/office/powerpoint/2010/main" val="495796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367DB70-70FF-7777-4DA8-38AFA484406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181" b="10549"/>
          <a:stretch/>
        </p:blipFill>
        <p:spPr>
          <a:xfrm>
            <a:off x="20" y="10"/>
            <a:ext cx="12191979" cy="6857989"/>
          </a:xfrm>
          <a:prstGeom prst="rect">
            <a:avLst/>
          </a:prstGeom>
        </p:spPr>
      </p:pic>
      <p:sp>
        <p:nvSpPr>
          <p:cNvPr id="46" name="Freeform: Shape 45">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40000"/>
                </a:schemeClr>
              </a:gs>
              <a:gs pos="100000">
                <a:schemeClr val="accent1">
                  <a:lumMod val="60000"/>
                  <a:lumOff val="40000"/>
                  <a:alpha val="75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531518-3C99-BD98-3289-764D12F6C922}"/>
              </a:ext>
            </a:extLst>
          </p:cNvPr>
          <p:cNvSpPr>
            <a:spLocks noGrp="1"/>
          </p:cNvSpPr>
          <p:nvPr>
            <p:ph type="ctrTitle"/>
          </p:nvPr>
        </p:nvSpPr>
        <p:spPr>
          <a:xfrm>
            <a:off x="5554554" y="2999465"/>
            <a:ext cx="5757182" cy="2215534"/>
          </a:xfrm>
        </p:spPr>
        <p:txBody>
          <a:bodyPr>
            <a:normAutofit/>
          </a:bodyPr>
          <a:lstStyle/>
          <a:p>
            <a:pPr algn="r"/>
            <a:r>
              <a:rPr lang="en-US" sz="4800"/>
              <a:t>Questions?</a:t>
            </a:r>
          </a:p>
        </p:txBody>
      </p:sp>
    </p:spTree>
    <p:extLst>
      <p:ext uri="{BB962C8B-B14F-4D97-AF65-F5344CB8AC3E}">
        <p14:creationId xmlns:p14="http://schemas.microsoft.com/office/powerpoint/2010/main" val="9213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5">
            <a:extLst>
              <a:ext uri="{FF2B5EF4-FFF2-40B4-BE49-F238E27FC236}">
                <a16:creationId xmlns:a16="http://schemas.microsoft.com/office/drawing/2014/main" id="{7049DE32-4104-7CE3-9601-3A6B5A87C1F4}"/>
              </a:ext>
            </a:extLst>
          </p:cNvPr>
          <p:cNvSpPr txBox="1"/>
          <p:nvPr/>
        </p:nvSpPr>
        <p:spPr>
          <a:xfrm>
            <a:off x="196964" y="699742"/>
            <a:ext cx="6375400" cy="646331"/>
          </a:xfrm>
          <a:prstGeom prst="rect">
            <a:avLst/>
          </a:prstGeom>
          <a:no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b="1" dirty="0">
                <a:latin typeface="Calibri"/>
                <a:ea typeface="ＭＳ Ｐゴシック"/>
              </a:rPr>
              <a:t>Primary Partner POC: </a:t>
            </a:r>
            <a:r>
              <a:rPr lang="en-US" dirty="0">
                <a:latin typeface="Calibri"/>
                <a:ea typeface="ＭＳ Ｐゴシック"/>
              </a:rPr>
              <a:t>Steve Olsen (Pacific Flyway)</a:t>
            </a:r>
          </a:p>
          <a:p>
            <a:endParaRPr lang="en-US" dirty="0"/>
          </a:p>
        </p:txBody>
      </p:sp>
      <p:sp>
        <p:nvSpPr>
          <p:cNvPr id="5" name="Text Placeholder 1">
            <a:extLst>
              <a:ext uri="{FF2B5EF4-FFF2-40B4-BE49-F238E27FC236}">
                <a16:creationId xmlns:a16="http://schemas.microsoft.com/office/drawing/2014/main" id="{0D88C30A-71A3-42AD-A96B-CD60127A3BFA}"/>
              </a:ext>
            </a:extLst>
          </p:cNvPr>
          <p:cNvSpPr>
            <a:spLocks noGrp="1"/>
          </p:cNvSpPr>
          <p:nvPr>
            <p:ph type="title"/>
          </p:nvPr>
        </p:nvSpPr>
        <p:spPr bwMode="auto">
          <a:xfrm>
            <a:off x="506700" y="1851432"/>
            <a:ext cx="5906876" cy="239236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spcCol="0" anchor="t" anchorCtr="0" compatLnSpc="1">
            <a:prstTxWarp prst="textNoShape">
              <a:avLst/>
            </a:prstTxWarp>
            <a:noAutofit/>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800" b="0" dirty="0">
                <a:latin typeface="Calibri" panose="020F0502020204030204" pitchFamily="34" charset="0"/>
                <a:ea typeface="Calibri" panose="020F0502020204030204" pitchFamily="34" charset="0"/>
                <a:cs typeface="Calibri" panose="020F0502020204030204" pitchFamily="34" charset="0"/>
              </a:rPr>
              <a:t>The U.S. Fish &amp; Wildlife Service is the federal agency responsible for the conservation and management of fish, wildlife, plants, and their habitats for the United States. </a:t>
            </a:r>
          </a:p>
          <a:p>
            <a:endParaRPr lang="en-US" sz="1800" b="0" dirty="0">
              <a:latin typeface="Calibri" panose="020F0502020204030204" pitchFamily="34" charset="0"/>
              <a:ea typeface="Calibri" panose="020F0502020204030204" pitchFamily="34" charset="0"/>
              <a:cs typeface="Calibri" panose="020F0502020204030204" pitchFamily="34" charset="0"/>
            </a:endParaRPr>
          </a:p>
          <a:p>
            <a:r>
              <a:rPr lang="en-US" sz="1800" b="0" dirty="0">
                <a:latin typeface="Calibri" panose="020F0502020204030204" pitchFamily="34" charset="0"/>
                <a:ea typeface="Calibri" panose="020F0502020204030204" pitchFamily="34" charset="0"/>
                <a:cs typeface="Calibri" panose="020F0502020204030204" pitchFamily="34" charset="0"/>
              </a:rPr>
              <a:t>Starting in the 1952-53 season, the U.S. Fish and Wildlife Service (FWS) has conducted a survey among Federal Duck Stamp purchasers to assess waterfowl hunting activities and harvest across the United States</a:t>
            </a:r>
          </a:p>
          <a:p>
            <a:endParaRPr lang="en-US" sz="1800" b="0" dirty="0">
              <a:latin typeface="Calibri" panose="020F0502020204030204" pitchFamily="34" charset="0"/>
              <a:ea typeface="Calibri" panose="020F0502020204030204" pitchFamily="34" charset="0"/>
              <a:cs typeface="Calibri" panose="020F0502020204030204" pitchFamily="34" charset="0"/>
            </a:endParaRPr>
          </a:p>
          <a:p>
            <a:r>
              <a:rPr lang="en-US" sz="1800" b="0" dirty="0">
                <a:latin typeface="Calibri" panose="020F0502020204030204" pitchFamily="34" charset="0"/>
                <a:ea typeface="Calibri" panose="020F0502020204030204" pitchFamily="34" charset="0"/>
                <a:cs typeface="Calibri" panose="020F0502020204030204" pitchFamily="34" charset="0"/>
              </a:rPr>
              <a:t>To effectively manage and protect migratory game birds, the DMBM operates within a structured framework known as Flyways – major geographical corridors that birds follow during migration</a:t>
            </a:r>
          </a:p>
        </p:txBody>
      </p:sp>
      <p:pic>
        <p:nvPicPr>
          <p:cNvPr id="6" name="Picture 2">
            <a:extLst>
              <a:ext uri="{FF2B5EF4-FFF2-40B4-BE49-F238E27FC236}">
                <a16:creationId xmlns:a16="http://schemas.microsoft.com/office/drawing/2014/main" id="{E595D7A4-89FF-656E-3FE3-DAA53B6B5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76" y="495944"/>
            <a:ext cx="5154088" cy="56774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7B9C9E-66B6-F540-2836-4B976BFBC85F}"/>
              </a:ext>
            </a:extLst>
          </p:cNvPr>
          <p:cNvSpPr txBox="1"/>
          <p:nvPr/>
        </p:nvSpPr>
        <p:spPr>
          <a:xfrm>
            <a:off x="158788" y="311278"/>
            <a:ext cx="6096000" cy="369332"/>
          </a:xfrm>
          <a:prstGeom prst="rect">
            <a:avLst/>
          </a:prstGeom>
          <a:noFill/>
        </p:spPr>
        <p:txBody>
          <a:bodyPr wrap="square" lIns="91440" tIns="45720" rIns="91440" bIns="45720" anchor="t">
            <a:spAutoFit/>
          </a:bodyPr>
          <a:lstStyle/>
          <a:p>
            <a:r>
              <a:rPr lang="en-US" sz="1800" b="1" i="0" u="none" strike="noStrike" cap="all" dirty="0">
                <a:effectLst/>
                <a:latin typeface="Calibri"/>
                <a:ea typeface="ＭＳ Ｐゴシック"/>
              </a:rPr>
              <a:t>Partner background: US Fish &amp; Wildlife service</a:t>
            </a:r>
            <a:endParaRPr lang="en-US">
              <a:latin typeface="Calibri"/>
              <a:ea typeface="ＭＳ Ｐゴシック"/>
            </a:endParaRPr>
          </a:p>
        </p:txBody>
      </p:sp>
      <p:sp>
        <p:nvSpPr>
          <p:cNvPr id="2" name="Slide Number Placeholder 1">
            <a:extLst>
              <a:ext uri="{FF2B5EF4-FFF2-40B4-BE49-F238E27FC236}">
                <a16:creationId xmlns:a16="http://schemas.microsoft.com/office/drawing/2014/main" id="{D8E3A8A2-A9C8-B1C6-076D-E6BA51ECE398}"/>
              </a:ext>
            </a:extLst>
          </p:cNvPr>
          <p:cNvSpPr>
            <a:spLocks noGrp="1"/>
          </p:cNvSpPr>
          <p:nvPr>
            <p:ph type="sldNum" sz="quarter" idx="12"/>
          </p:nvPr>
        </p:nvSpPr>
        <p:spPr/>
        <p:txBody>
          <a:bodyPr/>
          <a:lstStyle/>
          <a:p>
            <a:fld id="{5A33CB2A-1702-4C1D-9CC4-8D472D39F19E}" type="slidenum">
              <a:rPr lang="en-US" smtClean="0"/>
              <a:t>3</a:t>
            </a:fld>
            <a:endParaRPr lang="en-US"/>
          </a:p>
        </p:txBody>
      </p:sp>
    </p:spTree>
    <p:extLst>
      <p:ext uri="{BB962C8B-B14F-4D97-AF65-F5344CB8AC3E}">
        <p14:creationId xmlns:p14="http://schemas.microsoft.com/office/powerpoint/2010/main" val="233465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2">
            <a:extLst>
              <a:ext uri="{FF2B5EF4-FFF2-40B4-BE49-F238E27FC236}">
                <a16:creationId xmlns:a16="http://schemas.microsoft.com/office/drawing/2014/main" id="{3C03DE14-BD21-459E-911A-F0A4F0ACA948}"/>
              </a:ext>
            </a:extLst>
          </p:cNvPr>
          <p:cNvSpPr>
            <a:spLocks noGrp="1"/>
          </p:cNvSpPr>
          <p:nvPr/>
        </p:nvSpPr>
        <p:spPr bwMode="auto">
          <a:xfrm>
            <a:off x="601612" y="877529"/>
            <a:ext cx="5664200" cy="54102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285750">
              <a:buAutoNum type="arabicPeriod"/>
            </a:pPr>
            <a:r>
              <a:rPr lang="en-US" sz="1800" b="1" dirty="0">
                <a:solidFill>
                  <a:srgbClr val="0070C0"/>
                </a:solidFill>
                <a:latin typeface="Calibri" panose="020F0502020204030204" pitchFamily="34" charset="0"/>
                <a:ea typeface="Calibri" panose="020F0502020204030204" pitchFamily="34" charset="0"/>
                <a:cs typeface="Calibri" panose="020F0502020204030204" pitchFamily="34" charset="0"/>
              </a:rPr>
              <a:t>Mission Statement:</a:t>
            </a:r>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 </a:t>
            </a:r>
            <a:endParaRPr lang="en-US" sz="2000"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a:r>
              <a:rPr lang="en-US" sz="1800" dirty="0">
                <a:effectLst/>
                <a:latin typeface="Calibri" panose="020F0502020204030204" pitchFamily="34" charset="0"/>
                <a:ea typeface="Calibri" panose="020F0502020204030204" pitchFamily="34" charset="0"/>
                <a:cs typeface="Calibri" panose="020F0502020204030204" pitchFamily="34" charset="0"/>
              </a:rPr>
              <a:t>Division of Migratory Bird Management (DMBM) collects and analyze population and harvest data on migratory game birds for the annual public reports known as </a:t>
            </a:r>
            <a:r>
              <a:rPr lang="en-US" sz="1800" dirty="0">
                <a:latin typeface="Calibri" panose="020F0502020204030204" pitchFamily="34" charset="0"/>
                <a:ea typeface="Calibri" panose="020F0502020204030204" pitchFamily="34" charset="0"/>
                <a:cs typeface="Calibri" panose="020F0502020204030204" pitchFamily="34" charset="0"/>
              </a:rPr>
              <a:t>the </a:t>
            </a:r>
            <a:r>
              <a:rPr lang="en-US" sz="1800" b="1" i="1" dirty="0">
                <a:effectLst/>
                <a:latin typeface="Calibri" panose="020F0502020204030204" pitchFamily="34" charset="0"/>
                <a:ea typeface="Calibri" panose="020F0502020204030204" pitchFamily="34" charset="0"/>
                <a:cs typeface="Calibri" panose="020F0502020204030204" pitchFamily="34" charset="0"/>
              </a:rPr>
              <a:t>”Flyway Data Books”. </a:t>
            </a:r>
          </a:p>
          <a:p>
            <a:endParaRPr lang="en-US" sz="1600" dirty="0">
              <a:latin typeface="Calibri" panose="020F0502020204030204" pitchFamily="34" charset="0"/>
              <a:ea typeface="Calibri" panose="020F0502020204030204" pitchFamily="34" charset="0"/>
              <a:cs typeface="Calibri" panose="020F0502020204030204" pitchFamily="34" charset="0"/>
            </a:endParaRPr>
          </a:p>
          <a:p>
            <a:pPr marL="0" indent="0"/>
            <a:r>
              <a:rPr lang="en-US" sz="1800" b="1" dirty="0">
                <a:solidFill>
                  <a:srgbClr val="0070C0"/>
                </a:solidFill>
                <a:latin typeface="Calibri" panose="020F0502020204030204" pitchFamily="34" charset="0"/>
                <a:ea typeface="Calibri" panose="020F0502020204030204" pitchFamily="34" charset="0"/>
                <a:cs typeface="Calibri" panose="020F0502020204030204" pitchFamily="34" charset="0"/>
              </a:rPr>
              <a:t>2. Current State: </a:t>
            </a:r>
            <a:endPar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0" indent="0"/>
            <a:r>
              <a:rPr lang="en-US" sz="1800" dirty="0">
                <a:latin typeface="Calibri" panose="020F0502020204030204" pitchFamily="34" charset="0"/>
                <a:ea typeface="Calibri" panose="020F0502020204030204" pitchFamily="34" charset="0"/>
                <a:cs typeface="Calibri" panose="020F0502020204030204" pitchFamily="34" charset="0"/>
              </a:rPr>
              <a:t>Each of the four Flyways has a separate Data Books and set of data tables. Annually, the manual process of appending the estimates for each of the Flyways is </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time consuming</a:t>
            </a:r>
            <a:r>
              <a:rPr lang="en-US" sz="2000" dirty="0">
                <a:solidFill>
                  <a:srgbClr val="463E38"/>
                </a:solidFill>
                <a:latin typeface="Calibri" panose="020F0502020204030204" pitchFamily="34" charset="0"/>
                <a:ea typeface="Calibri" panose="020F0502020204030204" pitchFamily="34" charset="0"/>
                <a:cs typeface="Calibri" panose="020F0502020204030204" pitchFamily="34" charset="0"/>
              </a:rPr>
              <a:t>,</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 labor intensive</a:t>
            </a:r>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b="1" i="1"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and </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prone to errors</a:t>
            </a:r>
            <a:r>
              <a:rPr lang="en-US" sz="18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as well as </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data inconsistences</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There's also been </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little analysis</a:t>
            </a:r>
            <a:r>
              <a:rPr lang="en-US" sz="1800" dirty="0">
                <a:solidFill>
                  <a:srgbClr val="116020"/>
                </a:solidFill>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applied to the data and it's </a:t>
            </a:r>
            <a:r>
              <a:rPr lang="en-US"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not user-friendly</a:t>
            </a:r>
            <a:r>
              <a:rPr lang="en-US" sz="1800" dirty="0">
                <a:solidFill>
                  <a:srgbClr val="116020"/>
                </a:solidFill>
                <a:latin typeface="Calibri" panose="020F0502020204030204" pitchFamily="34" charset="0"/>
                <a:ea typeface="Calibri" panose="020F0502020204030204" pitchFamily="34" charset="0"/>
                <a:cs typeface="Calibri" panose="020F0502020204030204" pitchFamily="34" charset="0"/>
              </a:rPr>
              <a:t>.</a:t>
            </a:r>
            <a:endParaRPr lang="en-US" sz="2000"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1">
            <a:extLst>
              <a:ext uri="{FF2B5EF4-FFF2-40B4-BE49-F238E27FC236}">
                <a16:creationId xmlns:a16="http://schemas.microsoft.com/office/drawing/2014/main" id="{ED2C42BB-A307-4C54-9DE5-FA4F7C75A30A}"/>
              </a:ext>
            </a:extLst>
          </p:cNvPr>
          <p:cNvSpPr>
            <a:spLocks noGrp="1"/>
          </p:cNvSpPr>
          <p:nvPr/>
        </p:nvSpPr>
        <p:spPr bwMode="auto">
          <a:xfrm>
            <a:off x="6494207" y="1020947"/>
            <a:ext cx="5181600" cy="50292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800" b="1" dirty="0">
                <a:solidFill>
                  <a:srgbClr val="0070C0"/>
                </a:solidFill>
                <a:latin typeface="Calibri" panose="020F0502020204030204" pitchFamily="34" charset="0"/>
                <a:ea typeface="Calibri" panose="020F0502020204030204" pitchFamily="34" charset="0"/>
                <a:cs typeface="Calibri" panose="020F0502020204030204" pitchFamily="34" charset="0"/>
              </a:rPr>
              <a:t>3. Project Goals: </a:t>
            </a:r>
            <a:endParaRPr lang="en-US" sz="18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Improve Efficiency</a:t>
            </a:r>
            <a:r>
              <a:rPr lang="en-US" sz="1800" dirty="0">
                <a:latin typeface="Calibri" panose="020F0502020204030204" pitchFamily="34" charset="0"/>
                <a:ea typeface="Calibri" panose="020F0502020204030204" pitchFamily="34" charset="0"/>
                <a:cs typeface="Calibri" panose="020F0502020204030204" pitchFamily="34" charset="0"/>
              </a:rPr>
              <a:t>: Tools/Processes to Produce Harvest Reports Are Inefficient</a:t>
            </a:r>
          </a:p>
          <a:p>
            <a:pPr>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Reduce Errors:</a:t>
            </a:r>
            <a:r>
              <a:rPr lang="en-US" sz="1800" dirty="0">
                <a:latin typeface="Calibri" panose="020F0502020204030204" pitchFamily="34" charset="0"/>
                <a:ea typeface="Calibri" panose="020F0502020204030204" pitchFamily="34" charset="0"/>
                <a:cs typeface="Calibri" panose="020F0502020204030204" pitchFamily="34" charset="0"/>
              </a:rPr>
              <a:t> Tools/Processes to Produce Harvest Reports are Error Prone</a:t>
            </a:r>
          </a:p>
          <a:p>
            <a:pPr>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Create Value:</a:t>
            </a:r>
            <a:r>
              <a:rPr lang="en-US" sz="1800" dirty="0">
                <a:latin typeface="Calibri" panose="020F0502020204030204" pitchFamily="34" charset="0"/>
                <a:ea typeface="Calibri" panose="020F0502020204030204" pitchFamily="34" charset="0"/>
                <a:cs typeface="Calibri" panose="020F0502020204030204" pitchFamily="34" charset="0"/>
              </a:rPr>
              <a:t> Users Aren’t Able to Realize the Full Value of Harvest Reports</a:t>
            </a:r>
          </a:p>
          <a:p>
            <a:pPr marL="0" indent="0"/>
            <a:endParaRPr lang="en-US" sz="1800" dirty="0">
              <a:solidFill>
                <a:srgbClr val="116020"/>
              </a:solidFill>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0070C0"/>
                </a:solidFill>
                <a:latin typeface="Calibri" panose="020F0502020204030204" pitchFamily="34" charset="0"/>
                <a:ea typeface="Calibri" panose="020F0502020204030204" pitchFamily="34" charset="0"/>
                <a:cs typeface="Calibri" panose="020F0502020204030204" pitchFamily="34" charset="0"/>
              </a:rPr>
              <a:t>4. Problem Domains:</a:t>
            </a:r>
            <a:endParaRPr lang="en-US" sz="1800" dirty="0">
              <a:solidFill>
                <a:srgbClr val="116020"/>
              </a:solidFill>
              <a:latin typeface="Calibri" panose="020F0502020204030204" pitchFamily="34" charset="0"/>
              <a:ea typeface="Calibri" panose="020F0502020204030204" pitchFamily="34" charset="0"/>
              <a:cs typeface="Calibri" panose="020F0502020204030204" pitchFamily="34" charset="0"/>
            </a:endParaRPr>
          </a:p>
          <a:p>
            <a:pPr marL="628650">
              <a:buFont typeface="Arial"/>
              <a:buChar char="•"/>
            </a:pPr>
            <a:r>
              <a:rPr lang="en-US" sz="1800" dirty="0">
                <a:latin typeface="Calibri"/>
                <a:ea typeface="Calibri" panose="020F0502020204030204" pitchFamily="34" charset="0"/>
                <a:cs typeface="Calibri"/>
              </a:rPr>
              <a:t>Data Engineering</a:t>
            </a:r>
          </a:p>
          <a:p>
            <a:pPr marL="628650">
              <a:buFont typeface="Arial"/>
              <a:buChar char="•"/>
            </a:pPr>
            <a:r>
              <a:rPr lang="en-US" sz="1800" dirty="0">
                <a:latin typeface="Calibri"/>
                <a:ea typeface="Calibri" panose="020F0502020204030204" pitchFamily="34" charset="0"/>
                <a:cs typeface="Calibri"/>
              </a:rPr>
              <a:t>Data Analytics</a:t>
            </a:r>
          </a:p>
          <a:p>
            <a:pPr marL="628650">
              <a:buFont typeface="Arial"/>
              <a:buChar char="•"/>
            </a:pPr>
            <a:r>
              <a:rPr lang="en-US" sz="1800" dirty="0">
                <a:latin typeface="Calibri"/>
                <a:ea typeface="Calibri" panose="020F0502020204030204" pitchFamily="34" charset="0"/>
                <a:cs typeface="Calibri"/>
              </a:rPr>
              <a:t>Data Visualization and Reporting</a:t>
            </a:r>
          </a:p>
          <a:p>
            <a:pPr>
              <a:buFont typeface="Arial" panose="020B0604020202020204" pitchFamily="34" charset="0"/>
              <a:buChar char="•"/>
            </a:pPr>
            <a:endParaRPr lang="en-US" sz="1600" dirty="0">
              <a:solidFill>
                <a:srgbClr val="116020"/>
              </a:solidFill>
              <a:ea typeface="Calibri"/>
              <a:cs typeface="Calibri"/>
            </a:endParaRPr>
          </a:p>
          <a:p>
            <a:pPr>
              <a:buFont typeface="Arial" panose="020B0604020202020204" pitchFamily="34" charset="0"/>
              <a:buChar char="•"/>
            </a:pPr>
            <a:endParaRPr lang="en-US" sz="1800" b="1" dirty="0">
              <a:solidFill>
                <a:srgbClr val="0070C0"/>
              </a:solidFill>
              <a:cs typeface="Calibri"/>
            </a:endParaRPr>
          </a:p>
        </p:txBody>
      </p:sp>
      <p:pic>
        <p:nvPicPr>
          <p:cNvPr id="2050" name="Picture 2" descr="Migratory Bird Data Center Banner">
            <a:extLst>
              <a:ext uri="{FF2B5EF4-FFF2-40B4-BE49-F238E27FC236}">
                <a16:creationId xmlns:a16="http://schemas.microsoft.com/office/drawing/2014/main" id="{C04CECC5-F399-F769-1A1E-497042E1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77" y="5725420"/>
            <a:ext cx="4648200"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F7B9C9E-66B6-F540-2836-4B976BFBC85F}"/>
              </a:ext>
            </a:extLst>
          </p:cNvPr>
          <p:cNvSpPr txBox="1"/>
          <p:nvPr/>
        </p:nvSpPr>
        <p:spPr>
          <a:xfrm>
            <a:off x="285135" y="286455"/>
            <a:ext cx="6096000" cy="369332"/>
          </a:xfrm>
          <a:prstGeom prst="rect">
            <a:avLst/>
          </a:prstGeom>
          <a:noFill/>
        </p:spPr>
        <p:txBody>
          <a:bodyPr wrap="square" lIns="91440" tIns="45720" rIns="91440" bIns="45720" anchor="t">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1800" b="1" i="0" u="none" strike="noStrike" cap="all" dirty="0">
                <a:effectLst/>
                <a:latin typeface="Calibri"/>
                <a:ea typeface="ＭＳ Ｐゴシック"/>
              </a:rPr>
              <a:t>PROBLEM STATEMENT</a:t>
            </a:r>
            <a:endParaRPr lang="en-US" dirty="0">
              <a:latin typeface="Calibri"/>
              <a:ea typeface="ＭＳ Ｐゴシック"/>
            </a:endParaRPr>
          </a:p>
        </p:txBody>
      </p:sp>
      <p:sp>
        <p:nvSpPr>
          <p:cNvPr id="2" name="Slide Number Placeholder 1">
            <a:extLst>
              <a:ext uri="{FF2B5EF4-FFF2-40B4-BE49-F238E27FC236}">
                <a16:creationId xmlns:a16="http://schemas.microsoft.com/office/drawing/2014/main" id="{BFA4D699-A4EC-A988-9B55-756896A28EB1}"/>
              </a:ext>
            </a:extLst>
          </p:cNvPr>
          <p:cNvSpPr>
            <a:spLocks noGrp="1"/>
          </p:cNvSpPr>
          <p:nvPr>
            <p:ph type="sldNum" sz="quarter" idx="12"/>
          </p:nvPr>
        </p:nvSpPr>
        <p:spPr/>
        <p:txBody>
          <a:bodyPr/>
          <a:lstStyle/>
          <a:p>
            <a:fld id="{5A33CB2A-1702-4C1D-9CC4-8D472D39F19E}" type="slidenum">
              <a:rPr lang="en-US" smtClean="0"/>
              <a:t>4</a:t>
            </a:fld>
            <a:endParaRPr lang="en-US"/>
          </a:p>
        </p:txBody>
      </p:sp>
    </p:spTree>
    <p:extLst>
      <p:ext uri="{BB962C8B-B14F-4D97-AF65-F5344CB8AC3E}">
        <p14:creationId xmlns:p14="http://schemas.microsoft.com/office/powerpoint/2010/main" val="366842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41DCEF-7796-2821-838A-10812A09623C}"/>
              </a:ext>
            </a:extLst>
          </p:cNvPr>
          <p:cNvSpPr>
            <a:spLocks noGrp="1"/>
          </p:cNvSpPr>
          <p:nvPr>
            <p:ph type="title"/>
          </p:nvPr>
        </p:nvSpPr>
        <p:spPr>
          <a:xfrm>
            <a:off x="176981" y="275133"/>
            <a:ext cx="1154612" cy="385673"/>
          </a:xfrm>
        </p:spPr>
        <p:txBody>
          <a:bodyPr anchor="t">
            <a:normAutofit/>
          </a:bodyPr>
          <a:lstStyle/>
          <a:p>
            <a:pPr algn="r"/>
            <a:r>
              <a:rPr lang="en-US" sz="1800" dirty="0">
                <a:latin typeface="Calibri" panose="020F0502020204030204" pitchFamily="34" charset="0"/>
                <a:ea typeface="Calibri" panose="020F0502020204030204" pitchFamily="34" charset="0"/>
                <a:cs typeface="Calibri" panose="020F0502020204030204" pitchFamily="34" charset="0"/>
              </a:rPr>
              <a:t>DATASETS</a:t>
            </a:r>
          </a:p>
        </p:txBody>
      </p:sp>
      <p:sp>
        <p:nvSpPr>
          <p:cNvPr id="4" name="Text Placeholder 2">
            <a:extLst>
              <a:ext uri="{FF2B5EF4-FFF2-40B4-BE49-F238E27FC236}">
                <a16:creationId xmlns:a16="http://schemas.microsoft.com/office/drawing/2014/main" id="{90D5D966-EBFC-4E58-A9A8-B793FE29B664}"/>
              </a:ext>
            </a:extLst>
          </p:cNvPr>
          <p:cNvSpPr>
            <a:spLocks noGrp="1"/>
          </p:cNvSpPr>
          <p:nvPr/>
        </p:nvSpPr>
        <p:spPr bwMode="auto">
          <a:xfrm>
            <a:off x="5741483" y="304800"/>
            <a:ext cx="6273536" cy="62484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285750" indent="-285750">
              <a:buFont typeface="Wingdings" panose="05000000000000000000" pitchFamily="2" charset="2"/>
              <a:buChar char="v"/>
            </a:pP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Harvest</a:t>
            </a: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estimates and </a:t>
            </a: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h</a:t>
            </a: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unter data</a:t>
            </a: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 (primary)</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Owner: Division of Migratory Bird Management </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Type: public CSV file</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Size: 782 MB</a:t>
            </a:r>
          </a:p>
          <a:p>
            <a:pPr marL="457200" lvl="1" indent="0"/>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itchFamily="2" charset="2"/>
              <a:buChar char="v"/>
            </a:pP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Flyway </a:t>
            </a:r>
            <a:r>
              <a:rPr lang="en-US" b="1" dirty="0" err="1">
                <a:solidFill>
                  <a:srgbClr val="0070C0"/>
                </a:solidFill>
                <a:latin typeface="Calibri" panose="020F0502020204030204" pitchFamily="34" charset="0"/>
                <a:ea typeface="Calibri" panose="020F0502020204030204" pitchFamily="34" charset="0"/>
                <a:cs typeface="Calibri" panose="020F0502020204030204" pitchFamily="34" charset="0"/>
              </a:rPr>
              <a:t>GeoJSON</a:t>
            </a: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 Files</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Owner: Division of Migratory Bird Management </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Type: public, </a:t>
            </a:r>
            <a:r>
              <a:rPr lang="en-US" sz="1800" dirty="0" err="1">
                <a:latin typeface="Calibri" panose="020F0502020204030204" pitchFamily="34" charset="0"/>
                <a:ea typeface="Calibri" panose="020F0502020204030204" pitchFamily="34" charset="0"/>
                <a:cs typeface="Calibri" panose="020F0502020204030204" pitchFamily="34" charset="0"/>
              </a:rPr>
              <a:t>geojson</a:t>
            </a:r>
            <a:r>
              <a:rPr lang="en-US" sz="1800" dirty="0">
                <a:latin typeface="Calibri" panose="020F0502020204030204" pitchFamily="34" charset="0"/>
                <a:ea typeface="Calibri" panose="020F0502020204030204" pitchFamily="34" charset="0"/>
                <a:cs typeface="Calibri" panose="020F0502020204030204" pitchFamily="34" charset="0"/>
              </a:rPr>
              <a:t> files</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URL: </a:t>
            </a:r>
            <a:r>
              <a:rPr lang="x-none" sz="1800" dirty="0">
                <a:latin typeface="Calibri" panose="020F0502020204030204" pitchFamily="34" charset="0"/>
                <a:ea typeface="Calibri" panose="020F0502020204030204" pitchFamily="34" charset="0"/>
                <a:cs typeface="Calibri" panose="020F0502020204030204" pitchFamily="34" charset="0"/>
                <a:hlinkClick r:id="rId3"/>
              </a:rPr>
              <a:t>https://gis-fws.opendata.arcgis.com/datasets/857fe0c9f3fc4e848e905fb24c487d36/explore?location=8.971628%2C-134.326345%2C7.66</a:t>
            </a:r>
            <a:endParaRPr lang="x-none" sz="1800" dirty="0">
              <a:latin typeface="Calibri" panose="020F0502020204030204" pitchFamily="34" charset="0"/>
              <a:ea typeface="Calibri" panose="020F0502020204030204" pitchFamily="34" charset="0"/>
              <a:cs typeface="Calibri" panose="020F0502020204030204" pitchFamily="34" charset="0"/>
            </a:endParaRPr>
          </a:p>
          <a:p>
            <a:pPr marL="457200" lvl="1" indent="0"/>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itchFamily="2" charset="2"/>
              <a:buChar char="v"/>
            </a:pP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Previous year Data Book from the </a:t>
            </a: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Atlantic Flyway</a:t>
            </a: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for reference</a:t>
            </a:r>
            <a:endParaRPr lang="en-US"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Owner: Division of Migratory Bird Management </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Dataset Type: public, PDF</a:t>
            </a:r>
          </a:p>
          <a:p>
            <a:pPr lvl="1">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URL: </a:t>
            </a:r>
            <a:r>
              <a:rPr lang="en-US" sz="1800" dirty="0">
                <a:latin typeface="Calibri" panose="020F0502020204030204" pitchFamily="34" charset="0"/>
                <a:ea typeface="Calibri" panose="020F0502020204030204" pitchFamily="34" charset="0"/>
                <a:cs typeface="Calibri" panose="020F0502020204030204" pitchFamily="34" charset="0"/>
                <a:hlinkClick r:id="rId4"/>
              </a:rPr>
              <a:t>https://www.fws.gov/media/migratory-bird-atlantic-flyway-data-book</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endParaRPr lang="en-US" dirty="0">
              <a:cs typeface="Calibri"/>
            </a:endParaRPr>
          </a:p>
        </p:txBody>
      </p:sp>
      <p:pic>
        <p:nvPicPr>
          <p:cNvPr id="4098" name="Picture 2" descr="Migratory Bird Atlantic Flyway Data Book">
            <a:extLst>
              <a:ext uri="{FF2B5EF4-FFF2-40B4-BE49-F238E27FC236}">
                <a16:creationId xmlns:a16="http://schemas.microsoft.com/office/drawing/2014/main" id="{8DF677E1-79AF-F892-3FCC-F0DC1EA2BB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687" y="771695"/>
            <a:ext cx="4219915" cy="56207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F531CBC-E9A5-FA56-34CC-3D7E2F4A40AE}"/>
              </a:ext>
            </a:extLst>
          </p:cNvPr>
          <p:cNvSpPr>
            <a:spLocks noGrp="1"/>
          </p:cNvSpPr>
          <p:nvPr>
            <p:ph type="sldNum" sz="quarter" idx="12"/>
          </p:nvPr>
        </p:nvSpPr>
        <p:spPr/>
        <p:txBody>
          <a:bodyPr/>
          <a:lstStyle/>
          <a:p>
            <a:fld id="{5A33CB2A-1702-4C1D-9CC4-8D472D39F19E}" type="slidenum">
              <a:rPr lang="en-US" smtClean="0"/>
              <a:t>5</a:t>
            </a:fld>
            <a:endParaRPr lang="en-US"/>
          </a:p>
        </p:txBody>
      </p:sp>
    </p:spTree>
    <p:extLst>
      <p:ext uri="{BB962C8B-B14F-4D97-AF65-F5344CB8AC3E}">
        <p14:creationId xmlns:p14="http://schemas.microsoft.com/office/powerpoint/2010/main" val="41753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44B8E-68D5-D241-6C75-F7A08DED9BC0}"/>
              </a:ext>
            </a:extLst>
          </p:cNvPr>
          <p:cNvSpPr>
            <a:spLocks noGrp="1"/>
          </p:cNvSpPr>
          <p:nvPr>
            <p:ph type="title"/>
          </p:nvPr>
        </p:nvSpPr>
        <p:spPr>
          <a:xfrm>
            <a:off x="119552" y="267929"/>
            <a:ext cx="1984552" cy="548148"/>
          </a:xfrm>
        </p:spPr>
        <p:txBody>
          <a:bodyPr anchor="ct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HARVEST DATASET</a:t>
            </a:r>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322">
            <a:extLst>
              <a:ext uri="{FF2B5EF4-FFF2-40B4-BE49-F238E27FC236}">
                <a16:creationId xmlns:a16="http://schemas.microsoft.com/office/drawing/2014/main" id="{08A2A55F-C909-67C9-888D-E1D6D3C0F1B9}"/>
              </a:ext>
            </a:extLst>
          </p:cNvPr>
          <p:cNvSpPr txBox="1"/>
          <p:nvPr/>
        </p:nvSpPr>
        <p:spPr>
          <a:xfrm>
            <a:off x="2755654" y="1063629"/>
            <a:ext cx="750660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4400" dirty="0">
                <a:solidFill>
                  <a:srgbClr val="00B0F0"/>
                </a:solidFill>
                <a:latin typeface="Calibri"/>
                <a:ea typeface="ＭＳ Ｐゴシック"/>
                <a:cs typeface="Calibri"/>
              </a:rPr>
              <a:t>5,900,720</a:t>
            </a:r>
            <a:r>
              <a:rPr lang="en-US" sz="3200" dirty="0">
                <a:solidFill>
                  <a:srgbClr val="212121"/>
                </a:solidFill>
                <a:latin typeface="Calibri"/>
                <a:ea typeface="ＭＳ Ｐゴシック"/>
                <a:cs typeface="Calibri"/>
              </a:rPr>
              <a:t> </a:t>
            </a:r>
            <a:r>
              <a:rPr lang="en-US" sz="3200" dirty="0">
                <a:solidFill>
                  <a:schemeClr val="bg1">
                    <a:lumMod val="50000"/>
                  </a:schemeClr>
                </a:solidFill>
                <a:latin typeface="Calibri"/>
                <a:ea typeface="ＭＳ Ｐゴシック"/>
                <a:cs typeface="Calibri"/>
              </a:rPr>
              <a:t>rows </a:t>
            </a:r>
            <a:r>
              <a:rPr lang="en-US" sz="3200" dirty="0">
                <a:solidFill>
                  <a:srgbClr val="212121"/>
                </a:solidFill>
                <a:latin typeface="Calibri"/>
                <a:ea typeface="ＭＳ Ｐゴシック"/>
                <a:cs typeface="Calibri"/>
              </a:rPr>
              <a:t>X </a:t>
            </a:r>
            <a:r>
              <a:rPr lang="en-US" sz="4800" dirty="0">
                <a:solidFill>
                  <a:schemeClr val="tx1">
                    <a:lumMod val="60000"/>
                    <a:lumOff val="40000"/>
                  </a:schemeClr>
                </a:solidFill>
                <a:latin typeface="Calibri"/>
                <a:ea typeface="ＭＳ Ｐゴシック"/>
                <a:cs typeface="Calibri"/>
              </a:rPr>
              <a:t>16 </a:t>
            </a:r>
            <a:r>
              <a:rPr lang="en-US" sz="3200" dirty="0">
                <a:solidFill>
                  <a:schemeClr val="bg1">
                    <a:lumMod val="50000"/>
                  </a:schemeClr>
                </a:solidFill>
                <a:latin typeface="Calibri"/>
                <a:ea typeface="ＭＳ Ｐゴシック"/>
                <a:cs typeface="Calibri"/>
              </a:rPr>
              <a:t>features</a:t>
            </a:r>
            <a:endParaRPr lang="en-US" sz="3200" dirty="0">
              <a:solidFill>
                <a:schemeClr val="bg1">
                  <a:lumMod val="50000"/>
                </a:schemeClr>
              </a:solidFill>
            </a:endParaRPr>
          </a:p>
        </p:txBody>
      </p:sp>
      <p:graphicFrame>
        <p:nvGraphicFramePr>
          <p:cNvPr id="7" name="Table 6">
            <a:extLst>
              <a:ext uri="{FF2B5EF4-FFF2-40B4-BE49-F238E27FC236}">
                <a16:creationId xmlns:a16="http://schemas.microsoft.com/office/drawing/2014/main" id="{8562AABB-8F6E-71FD-2AB4-267133396767}"/>
              </a:ext>
            </a:extLst>
          </p:cNvPr>
          <p:cNvGraphicFramePr>
            <a:graphicFrameLocks noGrp="1"/>
          </p:cNvGraphicFramePr>
          <p:nvPr>
            <p:extLst>
              <p:ext uri="{D42A27DB-BD31-4B8C-83A1-F6EECF244321}">
                <p14:modId xmlns:p14="http://schemas.microsoft.com/office/powerpoint/2010/main" val="3210976047"/>
              </p:ext>
            </p:extLst>
          </p:nvPr>
        </p:nvGraphicFramePr>
        <p:xfrm>
          <a:off x="1989102" y="4963373"/>
          <a:ext cx="7589520" cy="853440"/>
        </p:xfrm>
        <a:graphic>
          <a:graphicData uri="http://schemas.openxmlformats.org/drawingml/2006/table">
            <a:tbl>
              <a:tblPr/>
              <a:tblGrid>
                <a:gridCol w="2529840">
                  <a:extLst>
                    <a:ext uri="{9D8B030D-6E8A-4147-A177-3AD203B41FA5}">
                      <a16:colId xmlns:a16="http://schemas.microsoft.com/office/drawing/2014/main" val="1189649289"/>
                    </a:ext>
                  </a:extLst>
                </a:gridCol>
                <a:gridCol w="2529840">
                  <a:extLst>
                    <a:ext uri="{9D8B030D-6E8A-4147-A177-3AD203B41FA5}">
                      <a16:colId xmlns:a16="http://schemas.microsoft.com/office/drawing/2014/main" val="4173349647"/>
                    </a:ext>
                  </a:extLst>
                </a:gridCol>
                <a:gridCol w="2529840">
                  <a:extLst>
                    <a:ext uri="{9D8B030D-6E8A-4147-A177-3AD203B41FA5}">
                      <a16:colId xmlns:a16="http://schemas.microsoft.com/office/drawing/2014/main" val="2296008567"/>
                    </a:ext>
                  </a:extLst>
                </a:gridCol>
              </a:tblGrid>
              <a:tr h="358140">
                <a:tc>
                  <a:txBody>
                    <a:bodyPr/>
                    <a:lstStyle/>
                    <a:p>
                      <a:pPr algn="ctr" fontAlgn="base"/>
                      <a:r>
                        <a:rPr lang="en-US" sz="2000" b="1" i="0">
                          <a:solidFill>
                            <a:srgbClr val="FFFFFF"/>
                          </a:solidFill>
                          <a:effectLst/>
                          <a:highlight>
                            <a:srgbClr val="EE6D17"/>
                          </a:highlight>
                          <a:latin typeface="Bahnschrift"/>
                        </a:rPr>
                        <a:t> Null​</a:t>
                      </a:r>
                      <a:endParaRPr lang="en-US" b="1" i="0" dirty="0">
                        <a:solidFill>
                          <a:srgbClr val="FFFFFF"/>
                        </a:solidFill>
                        <a:effectLst/>
                        <a:highlight>
                          <a:srgbClr val="EE6D17"/>
                        </a:highlight>
                        <a:latin typeface="Bahnschrift"/>
                      </a:endParaRPr>
                    </a:p>
                  </a:txBody>
                  <a:tcPr>
                    <a:lnL w="7620" cap="flat" cmpd="sng" algn="ctr">
                      <a:solidFill>
                        <a:srgbClr val="FF6200"/>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 cap="flat" cmpd="sng" algn="ctr">
                      <a:solidFill>
                        <a:srgbClr val="FF620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tc>
                  <a:txBody>
                    <a:bodyPr/>
                    <a:lstStyle/>
                    <a:p>
                      <a:pPr algn="ctr" fontAlgn="base"/>
                      <a:r>
                        <a:rPr lang="en-US" sz="2000" b="1" i="0">
                          <a:solidFill>
                            <a:srgbClr val="FFFFFF"/>
                          </a:solidFill>
                          <a:effectLst/>
                          <a:highlight>
                            <a:srgbClr val="EE6D17"/>
                          </a:highlight>
                          <a:latin typeface="Bahnschrift"/>
                        </a:rPr>
                        <a:t>Duplicate​</a:t>
                      </a:r>
                      <a:endParaRPr lang="en-US" b="1" i="0" dirty="0">
                        <a:solidFill>
                          <a:srgbClr val="FFFFFF"/>
                        </a:solidFill>
                        <a:effectLst/>
                        <a:highlight>
                          <a:srgbClr val="EE6D17"/>
                        </a:highlight>
                        <a:latin typeface="Bahnschrif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 cap="flat" cmpd="sng" algn="ctr">
                      <a:solidFill>
                        <a:srgbClr val="FF620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tc>
                  <a:txBody>
                    <a:bodyPr/>
                    <a:lstStyle/>
                    <a:p>
                      <a:pPr algn="ctr" fontAlgn="base"/>
                      <a:r>
                        <a:rPr lang="en-US" sz="2000" b="1" i="0">
                          <a:solidFill>
                            <a:srgbClr val="FFFFFF"/>
                          </a:solidFill>
                          <a:effectLst/>
                          <a:highlight>
                            <a:srgbClr val="EE6D17"/>
                          </a:highlight>
                          <a:latin typeface="Bahnschrift"/>
                        </a:rPr>
                        <a:t>Invalid​</a:t>
                      </a:r>
                      <a:endParaRPr lang="en-US" b="1" i="0" dirty="0">
                        <a:solidFill>
                          <a:srgbClr val="FFFFFF"/>
                        </a:solidFill>
                        <a:effectLst/>
                        <a:highlight>
                          <a:srgbClr val="EE6D17"/>
                        </a:highlight>
                        <a:latin typeface="Bahnschrift"/>
                      </a:endParaRPr>
                    </a:p>
                  </a:txBody>
                  <a:tcPr>
                    <a:lnL w="12700" cap="flat" cmpd="sng" algn="ctr">
                      <a:solidFill>
                        <a:srgbClr val="FFFFFF"/>
                      </a:solidFill>
                      <a:prstDash val="solid"/>
                      <a:round/>
                      <a:headEnd type="none" w="med" len="med"/>
                      <a:tailEnd type="none" w="med" len="med"/>
                    </a:lnL>
                    <a:lnR w="7620" cap="flat" cmpd="sng" algn="ctr">
                      <a:solidFill>
                        <a:srgbClr val="FF6200"/>
                      </a:solidFill>
                      <a:prstDash val="solid"/>
                      <a:round/>
                      <a:headEnd type="none" w="med" len="med"/>
                      <a:tailEnd type="none" w="med" len="med"/>
                    </a:lnR>
                    <a:lnT w="7620" cap="flat" cmpd="sng" algn="ctr">
                      <a:solidFill>
                        <a:srgbClr val="FF620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extLst>
                  <a:ext uri="{0D108BD9-81ED-4DB2-BD59-A6C34878D82A}">
                    <a16:rowId xmlns:a16="http://schemas.microsoft.com/office/drawing/2014/main" val="2882066136"/>
                  </a:ext>
                </a:extLst>
              </a:tr>
              <a:tr h="441960">
                <a:tc>
                  <a:txBody>
                    <a:bodyPr/>
                    <a:lstStyle/>
                    <a:p>
                      <a:pPr algn="ctr" fontAlgn="base"/>
                      <a:r>
                        <a:rPr lang="en-US" sz="2400" b="0" i="0">
                          <a:solidFill>
                            <a:schemeClr val="tx1"/>
                          </a:solidFill>
                          <a:effectLst/>
                          <a:latin typeface="Calibri"/>
                        </a:rPr>
                        <a:t>95,640 rows​</a:t>
                      </a:r>
                      <a:endParaRPr lang="en-US" b="0" i="0" dirty="0">
                        <a:solidFill>
                          <a:schemeClr val="tx1"/>
                        </a:solidFill>
                        <a:effectLst/>
                        <a:latin typeface="Calibri"/>
                      </a:endParaRPr>
                    </a:p>
                  </a:txBody>
                  <a:tcPr>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noFill/>
                  </a:tcPr>
                </a:tc>
                <a:tc>
                  <a:txBody>
                    <a:bodyPr/>
                    <a:lstStyle/>
                    <a:p>
                      <a:pPr algn="ctr" fontAlgn="base"/>
                      <a:r>
                        <a:rPr lang="en-US" sz="2400" b="0" i="0">
                          <a:solidFill>
                            <a:schemeClr val="tx1"/>
                          </a:solidFill>
                          <a:effectLst/>
                          <a:latin typeface="Calibri"/>
                        </a:rPr>
                        <a:t>0​</a:t>
                      </a:r>
                      <a:endParaRPr lang="en-US" b="0" i="0" dirty="0">
                        <a:solidFill>
                          <a:schemeClr val="tx1"/>
                        </a:solidFill>
                        <a:effectLst/>
                        <a:latin typeface="Calibri"/>
                      </a:endParaRPr>
                    </a:p>
                  </a:txBody>
                  <a:tcPr>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noFill/>
                  </a:tcPr>
                </a:tc>
                <a:tc>
                  <a:txBody>
                    <a:bodyPr/>
                    <a:lstStyle/>
                    <a:p>
                      <a:pPr algn="ctr" fontAlgn="base"/>
                      <a:r>
                        <a:rPr lang="en-US" sz="2400" b="0" i="0">
                          <a:solidFill>
                            <a:schemeClr val="tx1"/>
                          </a:solidFill>
                          <a:effectLst/>
                          <a:latin typeface="Calibri"/>
                        </a:rPr>
                        <a:t>0​</a:t>
                      </a:r>
                      <a:endParaRPr lang="en-US" b="0" i="0">
                        <a:solidFill>
                          <a:schemeClr val="tx1"/>
                        </a:solidFill>
                        <a:effectLst/>
                        <a:latin typeface="Calibri"/>
                      </a:endParaRPr>
                    </a:p>
                  </a:txBody>
                  <a:tcPr>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chemeClr val="bg1"/>
                    </a:solidFill>
                  </a:tcPr>
                </a:tc>
                <a:extLst>
                  <a:ext uri="{0D108BD9-81ED-4DB2-BD59-A6C34878D82A}">
                    <a16:rowId xmlns:a16="http://schemas.microsoft.com/office/drawing/2014/main" val="1122692903"/>
                  </a:ext>
                </a:extLst>
              </a:tr>
            </a:tbl>
          </a:graphicData>
        </a:graphic>
      </p:graphicFrame>
      <p:sp>
        <p:nvSpPr>
          <p:cNvPr id="9" name="Rectangle 1">
            <a:extLst>
              <a:ext uri="{FF2B5EF4-FFF2-40B4-BE49-F238E27FC236}">
                <a16:creationId xmlns:a16="http://schemas.microsoft.com/office/drawing/2014/main" id="{09FDE2F9-330F-9EDA-3140-1580A44A27C7}"/>
              </a:ext>
            </a:extLst>
          </p:cNvPr>
          <p:cNvSpPr>
            <a:spLocks noChangeArrowheads="1"/>
          </p:cNvSpPr>
          <p:nvPr/>
        </p:nvSpPr>
        <p:spPr bwMode="auto">
          <a:xfrm>
            <a:off x="1989737" y="4963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Diagram 4">
            <a:extLst>
              <a:ext uri="{FF2B5EF4-FFF2-40B4-BE49-F238E27FC236}">
                <a16:creationId xmlns:a16="http://schemas.microsoft.com/office/drawing/2014/main" id="{DD7467B5-EC9D-2FC2-91FA-A0BBD2244E6C}"/>
              </a:ext>
            </a:extLst>
          </p:cNvPr>
          <p:cNvGraphicFramePr/>
          <p:nvPr>
            <p:extLst>
              <p:ext uri="{D42A27DB-BD31-4B8C-83A1-F6EECF244321}">
                <p14:modId xmlns:p14="http://schemas.microsoft.com/office/powerpoint/2010/main" val="2798439602"/>
              </p:ext>
            </p:extLst>
          </p:nvPr>
        </p:nvGraphicFramePr>
        <p:xfrm>
          <a:off x="737390" y="1350168"/>
          <a:ext cx="11093450" cy="415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095F532-8209-0AF0-B472-599326D3BB16}"/>
              </a:ext>
            </a:extLst>
          </p:cNvPr>
          <p:cNvSpPr>
            <a:spLocks noGrp="1"/>
          </p:cNvSpPr>
          <p:nvPr>
            <p:ph type="sldNum" sz="quarter" idx="12"/>
          </p:nvPr>
        </p:nvSpPr>
        <p:spPr/>
        <p:txBody>
          <a:bodyPr/>
          <a:lstStyle/>
          <a:p>
            <a:fld id="{5A33CB2A-1702-4C1D-9CC4-8D472D39F19E}" type="slidenum">
              <a:rPr lang="en-US" smtClean="0"/>
              <a:t>6</a:t>
            </a:fld>
            <a:endParaRPr lang="en-US"/>
          </a:p>
        </p:txBody>
      </p:sp>
    </p:spTree>
    <p:extLst>
      <p:ext uri="{BB962C8B-B14F-4D97-AF65-F5344CB8AC3E}">
        <p14:creationId xmlns:p14="http://schemas.microsoft.com/office/powerpoint/2010/main" val="179485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FD3759-085C-C74C-5113-59C439AC2B34}"/>
              </a:ext>
            </a:extLst>
          </p:cNvPr>
          <p:cNvSpPr>
            <a:spLocks noGrp="1"/>
          </p:cNvSpPr>
          <p:nvPr>
            <p:ph type="title"/>
          </p:nvPr>
        </p:nvSpPr>
        <p:spPr>
          <a:xfrm>
            <a:off x="25266" y="173737"/>
            <a:ext cx="2068673" cy="385984"/>
          </a:xfrm>
        </p:spPr>
        <p:txBody>
          <a:bodyPr anchor="t">
            <a:normAutofit/>
          </a:bodyPr>
          <a:lstStyle/>
          <a:p>
            <a:pPr algn="r"/>
            <a:r>
              <a:rPr lang="en-US" sz="1800" dirty="0">
                <a:latin typeface="Calibri" panose="020F0502020204030204" pitchFamily="34" charset="0"/>
                <a:ea typeface="Calibri" panose="020F0502020204030204" pitchFamily="34" charset="0"/>
                <a:cs typeface="Calibri" panose="020F0502020204030204" pitchFamily="34" charset="0"/>
              </a:rPr>
              <a:t>HUNTER DATASET</a:t>
            </a:r>
          </a:p>
        </p:txBody>
      </p:sp>
      <p:sp>
        <p:nvSpPr>
          <p:cNvPr id="4" name="TextBox 3322">
            <a:extLst>
              <a:ext uri="{FF2B5EF4-FFF2-40B4-BE49-F238E27FC236}">
                <a16:creationId xmlns:a16="http://schemas.microsoft.com/office/drawing/2014/main" id="{08A2A55F-C909-67C9-888D-E1D6D3C0F1B9}"/>
              </a:ext>
            </a:extLst>
          </p:cNvPr>
          <p:cNvSpPr txBox="1"/>
          <p:nvPr/>
        </p:nvSpPr>
        <p:spPr>
          <a:xfrm>
            <a:off x="3427921" y="467897"/>
            <a:ext cx="750660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r>
              <a:rPr lang="en-US" sz="4400" dirty="0">
                <a:solidFill>
                  <a:srgbClr val="00B0F0"/>
                </a:solidFill>
                <a:latin typeface="Calibri"/>
                <a:ea typeface="ＭＳ Ｐゴシック"/>
                <a:cs typeface="Calibri"/>
              </a:rPr>
              <a:t>9,797</a:t>
            </a:r>
            <a:r>
              <a:rPr lang="en-US" sz="3200" dirty="0">
                <a:solidFill>
                  <a:srgbClr val="212121"/>
                </a:solidFill>
                <a:latin typeface="Calibri"/>
                <a:ea typeface="ＭＳ Ｐゴシック"/>
                <a:cs typeface="Calibri"/>
              </a:rPr>
              <a:t> </a:t>
            </a:r>
            <a:r>
              <a:rPr lang="en-US" sz="3200" dirty="0">
                <a:solidFill>
                  <a:schemeClr val="bg1">
                    <a:lumMod val="50000"/>
                  </a:schemeClr>
                </a:solidFill>
                <a:latin typeface="Calibri"/>
                <a:ea typeface="ＭＳ Ｐゴシック"/>
                <a:cs typeface="Calibri"/>
              </a:rPr>
              <a:t>rows </a:t>
            </a:r>
            <a:r>
              <a:rPr lang="en-US" sz="3200" dirty="0">
                <a:solidFill>
                  <a:srgbClr val="212121"/>
                </a:solidFill>
                <a:latin typeface="Calibri"/>
                <a:ea typeface="ＭＳ Ｐゴシック"/>
                <a:cs typeface="Calibri"/>
              </a:rPr>
              <a:t>X </a:t>
            </a:r>
            <a:r>
              <a:rPr lang="en-US" sz="4800" dirty="0">
                <a:solidFill>
                  <a:schemeClr val="tx1">
                    <a:lumMod val="60000"/>
                    <a:lumOff val="40000"/>
                  </a:schemeClr>
                </a:solidFill>
                <a:latin typeface="Calibri"/>
                <a:ea typeface="ＭＳ Ｐゴシック"/>
                <a:cs typeface="Calibri"/>
              </a:rPr>
              <a:t>22 </a:t>
            </a:r>
            <a:r>
              <a:rPr lang="en-US" sz="3200" dirty="0">
                <a:solidFill>
                  <a:schemeClr val="bg1">
                    <a:lumMod val="50000"/>
                  </a:schemeClr>
                </a:solidFill>
                <a:latin typeface="Calibri"/>
                <a:ea typeface="ＭＳ Ｐゴシック"/>
                <a:cs typeface="Calibri"/>
              </a:rPr>
              <a:t>features</a:t>
            </a:r>
            <a:endParaRPr lang="en-US" sz="3200" dirty="0">
              <a:solidFill>
                <a:schemeClr val="bg1">
                  <a:lumMod val="50000"/>
                </a:schemeClr>
              </a:solidFill>
            </a:endParaRPr>
          </a:p>
        </p:txBody>
      </p:sp>
      <p:graphicFrame>
        <p:nvGraphicFramePr>
          <p:cNvPr id="11" name="Table 10">
            <a:extLst>
              <a:ext uri="{FF2B5EF4-FFF2-40B4-BE49-F238E27FC236}">
                <a16:creationId xmlns:a16="http://schemas.microsoft.com/office/drawing/2014/main" id="{0090B515-8CCE-1663-FE14-030408F48E0D}"/>
              </a:ext>
            </a:extLst>
          </p:cNvPr>
          <p:cNvGraphicFramePr>
            <a:graphicFrameLocks noGrp="1"/>
          </p:cNvGraphicFramePr>
          <p:nvPr>
            <p:extLst>
              <p:ext uri="{D42A27DB-BD31-4B8C-83A1-F6EECF244321}">
                <p14:modId xmlns:p14="http://schemas.microsoft.com/office/powerpoint/2010/main" val="3105294309"/>
              </p:ext>
            </p:extLst>
          </p:nvPr>
        </p:nvGraphicFramePr>
        <p:xfrm>
          <a:off x="1065124" y="1409783"/>
          <a:ext cx="10065168" cy="5243550"/>
        </p:xfrm>
        <a:graphic>
          <a:graphicData uri="http://schemas.openxmlformats.org/drawingml/2006/table">
            <a:tbl>
              <a:tblPr/>
              <a:tblGrid>
                <a:gridCol w="2059076">
                  <a:extLst>
                    <a:ext uri="{9D8B030D-6E8A-4147-A177-3AD203B41FA5}">
                      <a16:colId xmlns:a16="http://schemas.microsoft.com/office/drawing/2014/main" val="963586575"/>
                    </a:ext>
                  </a:extLst>
                </a:gridCol>
                <a:gridCol w="627592">
                  <a:extLst>
                    <a:ext uri="{9D8B030D-6E8A-4147-A177-3AD203B41FA5}">
                      <a16:colId xmlns:a16="http://schemas.microsoft.com/office/drawing/2014/main" val="3645994747"/>
                    </a:ext>
                  </a:extLst>
                </a:gridCol>
                <a:gridCol w="4503310">
                  <a:extLst>
                    <a:ext uri="{9D8B030D-6E8A-4147-A177-3AD203B41FA5}">
                      <a16:colId xmlns:a16="http://schemas.microsoft.com/office/drawing/2014/main" val="2175209923"/>
                    </a:ext>
                  </a:extLst>
                </a:gridCol>
                <a:gridCol w="2875190">
                  <a:extLst>
                    <a:ext uri="{9D8B030D-6E8A-4147-A177-3AD203B41FA5}">
                      <a16:colId xmlns:a16="http://schemas.microsoft.com/office/drawing/2014/main" val="868012243"/>
                    </a:ext>
                  </a:extLst>
                </a:gridCol>
              </a:tblGrid>
              <a:tr h="522476">
                <a:tc>
                  <a:txBody>
                    <a:bodyPr/>
                    <a:lstStyle/>
                    <a:p>
                      <a:pPr algn="ctr" fontAlgn="base"/>
                      <a:r>
                        <a:rPr lang="en-US" sz="1800" b="1" i="0">
                          <a:solidFill>
                            <a:srgbClr val="FFFFFF"/>
                          </a:solidFill>
                          <a:effectLst/>
                          <a:highlight>
                            <a:srgbClr val="EE6D17"/>
                          </a:highlight>
                          <a:latin typeface="Calibri" panose="020F0502020204030204" pitchFamily="34" charset="0"/>
                          <a:ea typeface="Calibri" panose="020F0502020204030204" pitchFamily="34" charset="0"/>
                          <a:cs typeface="Calibri" panose="020F0502020204030204" pitchFamily="34" charset="0"/>
                        </a:rPr>
                        <a:t>Feature Name​</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tc>
                  <a:txBody>
                    <a:bodyPr/>
                    <a:lstStyle/>
                    <a:p>
                      <a:pPr algn="ctr" fontAlgn="base"/>
                      <a:r>
                        <a:rPr lang="en-US" sz="1800" b="1" i="0" dirty="0">
                          <a:solidFill>
                            <a:srgbClr val="FFFFFF"/>
                          </a:solidFill>
                          <a:effectLst/>
                          <a:highlight>
                            <a:srgbClr val="EE6D17"/>
                          </a:highlight>
                          <a:latin typeface="Calibri" panose="020F0502020204030204" pitchFamily="34" charset="0"/>
                          <a:ea typeface="Calibri" panose="020F0502020204030204" pitchFamily="34" charset="0"/>
                          <a:cs typeface="Calibri" panose="020F0502020204030204" pitchFamily="34" charset="0"/>
                        </a:rPr>
                        <a:t>Null​</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tc>
                  <a:txBody>
                    <a:bodyPr/>
                    <a:lstStyle/>
                    <a:p>
                      <a:pPr algn="ctr" fontAlgn="base"/>
                      <a:r>
                        <a:rPr lang="en-US" sz="1800" b="1" i="0">
                          <a:solidFill>
                            <a:srgbClr val="FFFFFF"/>
                          </a:solidFill>
                          <a:effectLst/>
                          <a:highlight>
                            <a:srgbClr val="EE6D17"/>
                          </a:highlight>
                          <a:latin typeface="Calibri" panose="020F0502020204030204" pitchFamily="34" charset="0"/>
                          <a:ea typeface="Calibri" panose="020F0502020204030204" pitchFamily="34" charset="0"/>
                          <a:cs typeface="Calibri" panose="020F0502020204030204" pitchFamily="34" charset="0"/>
                        </a:rPr>
                        <a:t>Description​</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tc>
                  <a:txBody>
                    <a:bodyPr/>
                    <a:lstStyle/>
                    <a:p>
                      <a:pPr algn="ctr" fontAlgn="base"/>
                      <a:r>
                        <a:rPr lang="en-US" sz="1800" b="1" i="0">
                          <a:solidFill>
                            <a:srgbClr val="FFFFFF"/>
                          </a:solidFill>
                          <a:effectLst/>
                          <a:highlight>
                            <a:srgbClr val="EE6D17"/>
                          </a:highlight>
                          <a:latin typeface="Calibri" panose="020F0502020204030204" pitchFamily="34" charset="0"/>
                          <a:ea typeface="Calibri" panose="020F0502020204030204" pitchFamily="34" charset="0"/>
                          <a:cs typeface="Calibri" panose="020F0502020204030204" pitchFamily="34" charset="0"/>
                        </a:rPr>
                        <a:t>Domain Values​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EE6D17"/>
                    </a:solidFill>
                  </a:tcPr>
                </a:tc>
                <a:extLst>
                  <a:ext uri="{0D108BD9-81ED-4DB2-BD59-A6C34878D82A}">
                    <a16:rowId xmlns:a16="http://schemas.microsoft.com/office/drawing/2014/main" val="3513446501"/>
                  </a:ext>
                </a:extLst>
              </a:tr>
              <a:tr h="746394">
                <a:tc>
                  <a:txBody>
                    <a:bodyPr/>
                    <a:lstStyle/>
                    <a:p>
                      <a:pPr algn="l" fontAlgn="base"/>
                      <a:r>
                        <a:rPr lang="en-US" sz="1800" b="0" i="0" dirty="0" err="1">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sp_group_estimated</a:t>
                      </a:r>
                      <a:r>
                        <a:rPr lang="en-US" sz="1800" b="0" i="0" dirty="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ctr"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dirty="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Common name of species or species group for which harvest estimates are calculated​</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['brant’, 'ducks’, 'geese’, 'sea ducks']​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extLst>
                  <a:ext uri="{0D108BD9-81ED-4DB2-BD59-A6C34878D82A}">
                    <a16:rowId xmlns:a16="http://schemas.microsoft.com/office/drawing/2014/main" val="644142820"/>
                  </a:ext>
                </a:extLst>
              </a:tr>
              <a:tr h="522476">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sp_group_surveyed​</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ctr" fontAlgn="base"/>
                      <a:r>
                        <a:rPr lang="en-US" sz="1800" b="0"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4-character code representing the survey instrument. ​</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We are only interested in </a:t>
                      </a:r>
                      <a:r>
                        <a:rPr lang="en-US" sz="1800" b="1"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WATF</a:t>
                      </a:r>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extLst>
                  <a:ext uri="{0D108BD9-81ED-4DB2-BD59-A6C34878D82A}">
                    <a16:rowId xmlns:a16="http://schemas.microsoft.com/office/drawing/2014/main" val="931446351"/>
                  </a:ext>
                </a:extLst>
              </a:tr>
              <a:tr h="522476">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season​</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ctr"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Year representing the beginning of the hunting season​</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1999 to 2020​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extLst>
                  <a:ext uri="{0D108BD9-81ED-4DB2-BD59-A6C34878D82A}">
                    <a16:rowId xmlns:a16="http://schemas.microsoft.com/office/drawing/2014/main" val="2758438849"/>
                  </a:ext>
                </a:extLst>
              </a:tr>
              <a:tr h="522476">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mgmt_unit​</a:t>
                      </a:r>
                    </a:p>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ctr"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The management units are defined as the flyways​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da-DK"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['AF' 'PF' 'AK' 'US' 'MF' 'CF']​</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extLst>
                  <a:ext uri="{0D108BD9-81ED-4DB2-BD59-A6C34878D82A}">
                    <a16:rowId xmlns:a16="http://schemas.microsoft.com/office/drawing/2014/main" val="1285601952"/>
                  </a:ext>
                </a:extLst>
              </a:tr>
              <a:tr h="647951">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survey_state​</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ctr"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Two-letter United States state codes​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Examples: 'CT' 'DE' 'MD' 'MA' 'NJ' 'NY' 'NC' 'RI' 'VA' 'AF' 'CA' 'OR' 'WA' 'PF' ‘AK’​</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extLst>
                  <a:ext uri="{0D108BD9-81ED-4DB2-BD59-A6C34878D82A}">
                    <a16:rowId xmlns:a16="http://schemas.microsoft.com/office/drawing/2014/main" val="745216085"/>
                  </a:ext>
                </a:extLst>
              </a:tr>
              <a:tr h="349705">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bag_per_hunter​</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ctr"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Estimate of the number of birds shot and retrieved per hunter​</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Float values​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extLst>
                  <a:ext uri="{0D108BD9-81ED-4DB2-BD59-A6C34878D82A}">
                    <a16:rowId xmlns:a16="http://schemas.microsoft.com/office/drawing/2014/main" val="605212078"/>
                  </a:ext>
                </a:extLst>
              </a:tr>
              <a:tr h="298558">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active_hunters​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ctr"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Estimate of the number of active​</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tc>
                  <a:txBody>
                    <a:bodyPr/>
                    <a:lstStyle/>
                    <a:p>
                      <a:pPr algn="l" fontAlgn="base"/>
                      <a:r>
                        <a:rPr lang="en-US" sz="1800" b="0" i="0">
                          <a:solidFill>
                            <a:schemeClr val="tx1"/>
                          </a:solidFill>
                          <a:effectLst/>
                          <a:highlight>
                            <a:srgbClr val="FCEBE7"/>
                          </a:highlight>
                          <a:latin typeface="Calibri" panose="020F0502020204030204" pitchFamily="34" charset="0"/>
                          <a:ea typeface="Calibri" panose="020F0502020204030204" pitchFamily="34" charset="0"/>
                          <a:cs typeface="Calibri" panose="020F0502020204030204" pitchFamily="34" charset="0"/>
                        </a:rPr>
                        <a:t>Float values​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CEBE7"/>
                    </a:solidFill>
                  </a:tcPr>
                </a:tc>
                <a:extLst>
                  <a:ext uri="{0D108BD9-81ED-4DB2-BD59-A6C34878D82A}">
                    <a16:rowId xmlns:a16="http://schemas.microsoft.com/office/drawing/2014/main" val="2127244491"/>
                  </a:ext>
                </a:extLst>
              </a:tr>
              <a:tr h="298558">
                <a:tc>
                  <a:txBody>
                    <a:bodyPr/>
                    <a:lstStyle/>
                    <a:p>
                      <a:pPr algn="l"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days_hunted​</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ctr" fontAlgn="base"/>
                      <a:r>
                        <a:rPr lang="en-US" sz="1800" b="0" i="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0​</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Number of hunting days.​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tc>
                  <a:txBody>
                    <a:bodyPr/>
                    <a:lstStyle/>
                    <a:p>
                      <a:pPr algn="l" fontAlgn="base"/>
                      <a:r>
                        <a:rPr lang="en-US" sz="1800" b="0"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Float values​</a:t>
                      </a:r>
                    </a:p>
                  </a:txBody>
                  <a:tcPr marL="58360" marR="58360" marT="29180" marB="29180">
                    <a:lnL w="7620" cap="flat" cmpd="sng" algn="ctr">
                      <a:solidFill>
                        <a:srgbClr val="116020"/>
                      </a:solidFill>
                      <a:prstDash val="solid"/>
                      <a:round/>
                      <a:headEnd type="none" w="med" len="med"/>
                      <a:tailEnd type="none" w="med" len="med"/>
                    </a:lnL>
                    <a:lnR w="7620" cap="flat" cmpd="sng" algn="ctr">
                      <a:solidFill>
                        <a:srgbClr val="116020"/>
                      </a:solidFill>
                      <a:prstDash val="solid"/>
                      <a:round/>
                      <a:headEnd type="none" w="med" len="med"/>
                      <a:tailEnd type="none" w="med" len="med"/>
                    </a:lnR>
                    <a:lnT w="7620" cap="flat" cmpd="sng" algn="ctr">
                      <a:solidFill>
                        <a:srgbClr val="116020"/>
                      </a:solidFill>
                      <a:prstDash val="solid"/>
                      <a:round/>
                      <a:headEnd type="none" w="med" len="med"/>
                      <a:tailEnd type="none" w="med" len="med"/>
                    </a:lnT>
                    <a:lnB w="7620" cap="flat" cmpd="sng" algn="ctr">
                      <a:solidFill>
                        <a:srgbClr val="116020"/>
                      </a:solidFill>
                      <a:prstDash val="solid"/>
                      <a:round/>
                      <a:headEnd type="none" w="med" len="med"/>
                      <a:tailEnd type="none" w="med" len="med"/>
                    </a:lnB>
                    <a:solidFill>
                      <a:srgbClr val="FFFFFF"/>
                    </a:solidFill>
                  </a:tcPr>
                </a:tc>
                <a:extLst>
                  <a:ext uri="{0D108BD9-81ED-4DB2-BD59-A6C34878D82A}">
                    <a16:rowId xmlns:a16="http://schemas.microsoft.com/office/drawing/2014/main" val="231734898"/>
                  </a:ext>
                </a:extLst>
              </a:tr>
            </a:tbl>
          </a:graphicData>
        </a:graphic>
      </p:graphicFrame>
      <p:sp>
        <p:nvSpPr>
          <p:cNvPr id="12" name="Rectangle 3">
            <a:extLst>
              <a:ext uri="{FF2B5EF4-FFF2-40B4-BE49-F238E27FC236}">
                <a16:creationId xmlns:a16="http://schemas.microsoft.com/office/drawing/2014/main" id="{80ED2FE3-DE22-7CE7-815C-450B3E97A0D0}"/>
              </a:ext>
            </a:extLst>
          </p:cNvPr>
          <p:cNvSpPr>
            <a:spLocks noChangeArrowheads="1"/>
          </p:cNvSpPr>
          <p:nvPr/>
        </p:nvSpPr>
        <p:spPr bwMode="auto">
          <a:xfrm>
            <a:off x="190918" y="467897"/>
            <a:ext cx="193804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893F858-8332-EEE4-5B85-A098E192B33A}"/>
              </a:ext>
            </a:extLst>
          </p:cNvPr>
          <p:cNvSpPr>
            <a:spLocks noGrp="1"/>
          </p:cNvSpPr>
          <p:nvPr>
            <p:ph type="sldNum" sz="quarter" idx="12"/>
          </p:nvPr>
        </p:nvSpPr>
        <p:spPr/>
        <p:txBody>
          <a:bodyPr/>
          <a:lstStyle/>
          <a:p>
            <a:fld id="{5A33CB2A-1702-4C1D-9CC4-8D472D39F19E}" type="slidenum">
              <a:rPr lang="en-US" smtClean="0"/>
              <a:t>7</a:t>
            </a:fld>
            <a:endParaRPr lang="en-US"/>
          </a:p>
        </p:txBody>
      </p:sp>
    </p:spTree>
    <p:extLst>
      <p:ext uri="{BB962C8B-B14F-4D97-AF65-F5344CB8AC3E}">
        <p14:creationId xmlns:p14="http://schemas.microsoft.com/office/powerpoint/2010/main" val="167810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0" name="Rectangle 19">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4" name="Picture 13" descr="Angled shot of pen on a graph">
            <a:extLst>
              <a:ext uri="{FF2B5EF4-FFF2-40B4-BE49-F238E27FC236}">
                <a16:creationId xmlns:a16="http://schemas.microsoft.com/office/drawing/2014/main" id="{27AA67B3-4C39-13CA-CF23-AA28E8A73070}"/>
              </a:ext>
            </a:extLst>
          </p:cNvPr>
          <p:cNvPicPr>
            <a:picLocks noChangeAspect="1"/>
          </p:cNvPicPr>
          <p:nvPr/>
        </p:nvPicPr>
        <p:blipFill rotWithShape="1">
          <a:blip r:embed="rId3"/>
          <a:srcRect t="9441" b="6290"/>
          <a:stretch/>
        </p:blipFill>
        <p:spPr>
          <a:xfrm>
            <a:off x="20" y="10"/>
            <a:ext cx="12191979" cy="6857989"/>
          </a:xfrm>
          <a:prstGeom prst="rect">
            <a:avLst/>
          </a:prstGeom>
        </p:spPr>
      </p:pic>
      <p:sp>
        <p:nvSpPr>
          <p:cNvPr id="22" name="Freeform: Shape 21">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874CD82-014F-D3AF-C81E-040743A4EFEE}"/>
              </a:ext>
            </a:extLst>
          </p:cNvPr>
          <p:cNvSpPr>
            <a:spLocks noGrp="1"/>
          </p:cNvSpPr>
          <p:nvPr>
            <p:ph type="title"/>
          </p:nvPr>
        </p:nvSpPr>
        <p:spPr>
          <a:xfrm>
            <a:off x="311695" y="138498"/>
            <a:ext cx="4213437" cy="421105"/>
          </a:xfrm>
        </p:spPr>
        <p:txBody>
          <a:bodyPr vert="horz" lIns="91440" tIns="45720" rIns="91440" bIns="45720" rtlCol="0" anchor="b">
            <a:normAutofi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OVERALL DATA QUALITY ASSESSMENT</a:t>
            </a:r>
          </a:p>
        </p:txBody>
      </p:sp>
      <p:sp>
        <p:nvSpPr>
          <p:cNvPr id="24" name="Freeform: Shape 23">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graphicFrame>
        <p:nvGraphicFramePr>
          <p:cNvPr id="4" name="Table 3">
            <a:extLst>
              <a:ext uri="{FF2B5EF4-FFF2-40B4-BE49-F238E27FC236}">
                <a16:creationId xmlns:a16="http://schemas.microsoft.com/office/drawing/2014/main" id="{8F097884-F4FC-87D1-A34E-75FC12FC510C}"/>
              </a:ext>
            </a:extLst>
          </p:cNvPr>
          <p:cNvGraphicFramePr>
            <a:graphicFrameLocks noGrp="1"/>
          </p:cNvGraphicFramePr>
          <p:nvPr>
            <p:extLst>
              <p:ext uri="{D42A27DB-BD31-4B8C-83A1-F6EECF244321}">
                <p14:modId xmlns:p14="http://schemas.microsoft.com/office/powerpoint/2010/main" val="2403709133"/>
              </p:ext>
            </p:extLst>
          </p:nvPr>
        </p:nvGraphicFramePr>
        <p:xfrm>
          <a:off x="993058" y="698090"/>
          <a:ext cx="10041010" cy="5725384"/>
        </p:xfrm>
        <a:graphic>
          <a:graphicData uri="http://schemas.openxmlformats.org/drawingml/2006/table">
            <a:tbl>
              <a:tblPr firstRow="1" bandRow="1">
                <a:tableStyleId>{E8B1032C-EA38-4F05-BA0D-38AFFFC7BED3}</a:tableStyleId>
              </a:tblPr>
              <a:tblGrid>
                <a:gridCol w="2066120">
                  <a:extLst>
                    <a:ext uri="{9D8B030D-6E8A-4147-A177-3AD203B41FA5}">
                      <a16:colId xmlns:a16="http://schemas.microsoft.com/office/drawing/2014/main" val="4148191600"/>
                    </a:ext>
                  </a:extLst>
                </a:gridCol>
                <a:gridCol w="1119532">
                  <a:extLst>
                    <a:ext uri="{9D8B030D-6E8A-4147-A177-3AD203B41FA5}">
                      <a16:colId xmlns:a16="http://schemas.microsoft.com/office/drawing/2014/main" val="2271205594"/>
                    </a:ext>
                  </a:extLst>
                </a:gridCol>
                <a:gridCol w="6855358">
                  <a:extLst>
                    <a:ext uri="{9D8B030D-6E8A-4147-A177-3AD203B41FA5}">
                      <a16:colId xmlns:a16="http://schemas.microsoft.com/office/drawing/2014/main" val="728731120"/>
                    </a:ext>
                  </a:extLst>
                </a:gridCol>
              </a:tblGrid>
              <a:tr h="1501740">
                <a:tc>
                  <a:txBody>
                    <a:bodyPr/>
                    <a:lstStyle/>
                    <a:p>
                      <a:pPr algn="ctr"/>
                      <a:r>
                        <a:rPr lang="en-US" sz="1800">
                          <a:solidFill>
                            <a:schemeClr val="tx1"/>
                          </a:solidFill>
                          <a:latin typeface="Calibri"/>
                          <a:ea typeface="Calibri" panose="020F0502020204030204" pitchFamily="34" charset="0"/>
                          <a:cs typeface="Calibri"/>
                        </a:rPr>
                        <a:t>Completeness</a:t>
                      </a:r>
                      <a:endParaRPr lang="en-US" sz="1800" dirty="0">
                        <a:solidFill>
                          <a:schemeClr val="tx1"/>
                        </a:solidFill>
                        <a:latin typeface="Calibri"/>
                        <a:ea typeface="Calibri" panose="020F0502020204030204" pitchFamily="34" charset="0"/>
                        <a:cs typeface="Calib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800" b="1" dirty="0">
                          <a:solidFill>
                            <a:srgbClr val="00B050"/>
                          </a:solidFill>
                          <a:latin typeface="Calibri" panose="020F0502020204030204" pitchFamily="34" charset="0"/>
                          <a:ea typeface="Calibri" panose="020F0502020204030204" pitchFamily="34" charset="0"/>
                          <a:cs typeface="Calibri" panose="020F0502020204030204" pitchFamily="34" charset="0"/>
                        </a:rPr>
                        <a:t>High</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285750" indent="-285750">
                        <a:buFont typeface="Arial"/>
                        <a:buChar char="•"/>
                      </a:pPr>
                      <a:r>
                        <a:rPr lang="en-US" sz="1800" b="0">
                          <a:solidFill>
                            <a:schemeClr val="tx1"/>
                          </a:solidFill>
                          <a:latin typeface="Calibri"/>
                          <a:ea typeface="Calibri" panose="020F0502020204030204" pitchFamily="34" charset="0"/>
                          <a:cs typeface="Calibri"/>
                        </a:rPr>
                        <a:t>The data is highly complete; only 5 features contain missing NA values.</a:t>
                      </a:r>
                      <a:endParaRPr lang="en-US" sz="1800">
                        <a:solidFill>
                          <a:schemeClr val="tx1"/>
                        </a:solidFill>
                        <a:latin typeface="Calibri"/>
                        <a:ea typeface="Calibri" panose="020F0502020204030204" pitchFamily="34" charset="0"/>
                        <a:cs typeface="Calibri"/>
                      </a:endParaRPr>
                    </a:p>
                    <a:p>
                      <a:pPr marL="285750" lvl="0" indent="-285750">
                        <a:buFont typeface="Arial"/>
                        <a:buChar char="•"/>
                      </a:pPr>
                      <a:r>
                        <a:rPr lang="en-US" sz="1800" b="0">
                          <a:solidFill>
                            <a:schemeClr val="tx1"/>
                          </a:solidFill>
                          <a:latin typeface="Calibri"/>
                          <a:ea typeface="Calibri" panose="020F0502020204030204" pitchFamily="34" charset="0"/>
                          <a:cs typeface="Calibri"/>
                        </a:rPr>
                        <a:t>In all, the top 3 are Harvest Month (1.6%), Harvest Day (1.6%), Hunter ID (0.1%).</a:t>
                      </a:r>
                    </a:p>
                    <a:p>
                      <a:pPr marL="0" lvl="0" indent="0">
                        <a:buNone/>
                      </a:pPr>
                      <a:endParaRPr lang="en-US" sz="1800" b="0" dirty="0">
                        <a:solidFill>
                          <a:schemeClr val="tx1"/>
                        </a:solidFill>
                        <a:latin typeface="Calibri"/>
                        <a:ea typeface="Calibri" panose="020F0502020204030204" pitchFamily="34" charset="0"/>
                        <a:cs typeface="Calibri"/>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589323343"/>
                  </a:ext>
                </a:extLst>
              </a:tr>
              <a:tr h="1220164">
                <a:tc>
                  <a:txBody>
                    <a:bodyPr/>
                    <a:lstStyle/>
                    <a:p>
                      <a:pPr algn="ctr"/>
                      <a:r>
                        <a:rPr lang="en-US" sz="1800" b="1" kern="1200">
                          <a:solidFill>
                            <a:schemeClr val="tx1"/>
                          </a:solidFill>
                          <a:latin typeface="Calibri"/>
                          <a:ea typeface="Calibri" panose="020F0502020204030204" pitchFamily="34" charset="0"/>
                          <a:cs typeface="Calibri"/>
                        </a:rPr>
                        <a:t>Uniqueness</a:t>
                      </a:r>
                      <a:endParaRPr lang="en-US" sz="1800" b="1" kern="1200" dirty="0">
                        <a:solidFill>
                          <a:schemeClr val="tx1"/>
                        </a:solidFill>
                        <a:latin typeface="Calibri"/>
                        <a:ea typeface="Calibri" panose="020F0502020204030204" pitchFamily="34" charset="0"/>
                        <a:cs typeface="Calib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20000"/>
                        <a:lumOff val="80000"/>
                      </a:schemeClr>
                    </a:solidFill>
                  </a:tcPr>
                </a:tc>
                <a:tc>
                  <a:txBody>
                    <a:bodyPr/>
                    <a:lstStyle/>
                    <a:p>
                      <a:pPr lvl="0" algn="ctr">
                        <a:buNone/>
                      </a:pPr>
                      <a:r>
                        <a:rPr lang="en-US" sz="1800" b="1" dirty="0">
                          <a:solidFill>
                            <a:srgbClr val="00B050"/>
                          </a:solidFill>
                          <a:latin typeface="Calibri" panose="020F0502020204030204" pitchFamily="34" charset="0"/>
                          <a:ea typeface="Calibri" panose="020F0502020204030204" pitchFamily="34" charset="0"/>
                          <a:cs typeface="Calibri" panose="020F0502020204030204" pitchFamily="34" charset="0"/>
                        </a:rPr>
                        <a:t>High</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20000"/>
                        <a:lumOff val="80000"/>
                      </a:schemeClr>
                    </a:solidFill>
                  </a:tcPr>
                </a:tc>
                <a:tc>
                  <a:txBody>
                    <a:bodyPr/>
                    <a:lstStyle/>
                    <a:p>
                      <a:pPr marL="285750" indent="-285750">
                        <a:buFont typeface="Arial"/>
                        <a:buChar char="•"/>
                      </a:pPr>
                      <a:r>
                        <a:rPr lang="en-US" sz="1800">
                          <a:solidFill>
                            <a:schemeClr val="tx1"/>
                          </a:solidFill>
                          <a:latin typeface="Calibri"/>
                          <a:ea typeface="Calibri" panose="020F0502020204030204" pitchFamily="34" charset="0"/>
                          <a:cs typeface="Calibri"/>
                        </a:rPr>
                        <a:t>Each observation is independent and uniquely identified by a Part ID. </a:t>
                      </a:r>
                    </a:p>
                    <a:p>
                      <a:pPr marL="285750" lvl="0" indent="-285750">
                        <a:buFont typeface="Arial"/>
                        <a:buChar char="•"/>
                      </a:pPr>
                      <a:r>
                        <a:rPr lang="en-US" sz="1800">
                          <a:solidFill>
                            <a:schemeClr val="tx1"/>
                          </a:solidFill>
                          <a:latin typeface="Calibri"/>
                          <a:ea typeface="Calibri" panose="020F0502020204030204" pitchFamily="34" charset="0"/>
                          <a:cs typeface="Calibri"/>
                        </a:rPr>
                        <a:t>There are no duplicate observations found in the dataset.</a:t>
                      </a:r>
                    </a:p>
                    <a:p>
                      <a:pPr marL="0" lvl="0" indent="0">
                        <a:buNone/>
                      </a:pPr>
                      <a:endParaRPr lang="en-US" sz="1800" dirty="0">
                        <a:solidFill>
                          <a:schemeClr val="tx1"/>
                        </a:solidFill>
                        <a:latin typeface="Calibri"/>
                        <a:ea typeface="Calibri" panose="020F0502020204030204" pitchFamily="34" charset="0"/>
                        <a:cs typeface="Calibri"/>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5">
                        <a:lumMod val="20000"/>
                        <a:lumOff val="80000"/>
                      </a:schemeClr>
                    </a:solidFill>
                  </a:tcPr>
                </a:tc>
                <a:extLst>
                  <a:ext uri="{0D108BD9-81ED-4DB2-BD59-A6C34878D82A}">
                    <a16:rowId xmlns:a16="http://schemas.microsoft.com/office/drawing/2014/main" val="3869763592"/>
                  </a:ext>
                </a:extLst>
              </a:tr>
              <a:tr h="1501740">
                <a:tc>
                  <a:txBody>
                    <a:bodyPr/>
                    <a:lstStyle/>
                    <a:p>
                      <a:pPr algn="ctr"/>
                      <a:r>
                        <a:rPr lang="en-US" sz="1800" b="1">
                          <a:solidFill>
                            <a:schemeClr val="tx1"/>
                          </a:solidFill>
                          <a:latin typeface="Calibri"/>
                          <a:ea typeface="Calibri" panose="020F0502020204030204" pitchFamily="34" charset="0"/>
                          <a:cs typeface="Calibri"/>
                        </a:rPr>
                        <a:t>Accuracy</a:t>
                      </a:r>
                      <a:endParaRPr lang="en-US" sz="1800" b="1" dirty="0">
                        <a:solidFill>
                          <a:schemeClr val="tx1"/>
                        </a:solidFill>
                        <a:latin typeface="Calibri"/>
                        <a:ea typeface="Calibri" panose="020F0502020204030204" pitchFamily="34" charset="0"/>
                        <a:cs typeface="Calib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800" b="1" dirty="0">
                          <a:solidFill>
                            <a:schemeClr val="accent6"/>
                          </a:solidFill>
                          <a:latin typeface="Calibri" panose="020F0502020204030204" pitchFamily="34" charset="0"/>
                          <a:ea typeface="Calibri" panose="020F0502020204030204" pitchFamily="34" charset="0"/>
                          <a:cs typeface="Calibri" panose="020F0502020204030204" pitchFamily="34" charset="0"/>
                        </a:rPr>
                        <a:t>Medium High</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285750" indent="-285750">
                        <a:buFont typeface="Arial"/>
                        <a:buChar char="•"/>
                      </a:pPr>
                      <a:r>
                        <a:rPr lang="en-US" sz="1800">
                          <a:solidFill>
                            <a:schemeClr val="tx1"/>
                          </a:solidFill>
                          <a:latin typeface="Calibri"/>
                          <a:ea typeface="Calibri" panose="020F0502020204030204" pitchFamily="34" charset="0"/>
                          <a:cs typeface="Calibri"/>
                        </a:rPr>
                        <a:t>This dataset is provided by the Division of Migratory Bird Management, an authoritative information source.</a:t>
                      </a:r>
                    </a:p>
                    <a:p>
                      <a:pPr marL="285750" lvl="0" indent="-285750">
                        <a:buFont typeface="Arial"/>
                        <a:buChar char="•"/>
                      </a:pPr>
                      <a:r>
                        <a:rPr lang="en-US" sz="1800">
                          <a:solidFill>
                            <a:schemeClr val="tx1"/>
                          </a:solidFill>
                          <a:latin typeface="Calibri"/>
                          <a:ea typeface="Calibri" panose="020F0502020204030204" pitchFamily="34" charset="0"/>
                          <a:cs typeface="Calibri"/>
                        </a:rPr>
                        <a:t>It is based primarily on reported and survey data.</a:t>
                      </a:r>
                    </a:p>
                    <a:p>
                      <a:pPr marL="285750" lvl="0" indent="-285750">
                        <a:buFont typeface="Arial"/>
                        <a:buChar char="•"/>
                      </a:pPr>
                      <a:r>
                        <a:rPr lang="en-US" sz="1800">
                          <a:solidFill>
                            <a:schemeClr val="tx1"/>
                          </a:solidFill>
                          <a:latin typeface="Calibri"/>
                          <a:ea typeface="Calibri" panose="020F0502020204030204" pitchFamily="34" charset="0"/>
                          <a:cs typeface="Calibri"/>
                        </a:rPr>
                        <a:t>EDA revealed minor inconsistencies and missing date values.</a:t>
                      </a:r>
                    </a:p>
                    <a:p>
                      <a:pPr lvl="0">
                        <a:buNone/>
                      </a:pPr>
                      <a:endParaRPr lang="en-US" sz="1800" dirty="0">
                        <a:solidFill>
                          <a:schemeClr val="tx1"/>
                        </a:solidFill>
                        <a:latin typeface="Calibri"/>
                        <a:ea typeface="Calibri" panose="020F0502020204030204" pitchFamily="34" charset="0"/>
                        <a:cs typeface="Calibri"/>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500923142"/>
                  </a:ext>
                </a:extLst>
              </a:tr>
              <a:tr h="1501740">
                <a:tc>
                  <a:txBody>
                    <a:bodyPr/>
                    <a:lstStyle/>
                    <a:p>
                      <a:pPr algn="ctr"/>
                      <a:r>
                        <a:rPr lang="en-US" sz="1800" b="1">
                          <a:solidFill>
                            <a:schemeClr val="tx1"/>
                          </a:solidFill>
                          <a:latin typeface="Calibri"/>
                          <a:ea typeface="Calibri" panose="020F0502020204030204" pitchFamily="34" charset="0"/>
                          <a:cs typeface="Calibri"/>
                        </a:rPr>
                        <a:t>Conformity</a:t>
                      </a:r>
                      <a:endParaRPr lang="en-US" sz="1800" b="1" dirty="0">
                        <a:solidFill>
                          <a:schemeClr val="tx1"/>
                        </a:solidFill>
                        <a:latin typeface="Calibri"/>
                        <a:ea typeface="Calibri" panose="020F0502020204030204" pitchFamily="34" charset="0"/>
                        <a:cs typeface="Calib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lvl="0" algn="ctr">
                        <a:buNone/>
                      </a:pPr>
                      <a:r>
                        <a:rPr lang="en-US" sz="1800" b="1" dirty="0">
                          <a:solidFill>
                            <a:srgbClr val="00B050"/>
                          </a:solidFill>
                          <a:latin typeface="Calibri" panose="020F0502020204030204" pitchFamily="34" charset="0"/>
                          <a:ea typeface="Calibri" panose="020F0502020204030204" pitchFamily="34" charset="0"/>
                          <a:cs typeface="Calibri" panose="020F0502020204030204" pitchFamily="34" charset="0"/>
                        </a:rPr>
                        <a:t>High</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285750" indent="-285750">
                        <a:buFont typeface="Arial"/>
                        <a:buChar char="•"/>
                      </a:pPr>
                      <a:r>
                        <a:rPr lang="en-US" sz="1800">
                          <a:solidFill>
                            <a:schemeClr val="tx1"/>
                          </a:solidFill>
                          <a:latin typeface="Calibri"/>
                          <a:ea typeface="Calibri" panose="020F0502020204030204" pitchFamily="34" charset="0"/>
                          <a:cs typeface="Calibri"/>
                        </a:rPr>
                        <a:t>Exploratory data analysis (EDA) did not reveal nonconformity across the data features.</a:t>
                      </a:r>
                    </a:p>
                    <a:p>
                      <a:pPr marL="285750" lvl="0" indent="-285750">
                        <a:buFont typeface="Arial"/>
                        <a:buChar char="•"/>
                      </a:pPr>
                      <a:r>
                        <a:rPr lang="en-US" sz="1800">
                          <a:solidFill>
                            <a:schemeClr val="tx1"/>
                          </a:solidFill>
                          <a:latin typeface="Calibri"/>
                          <a:ea typeface="Calibri" panose="020F0502020204030204" pitchFamily="34" charset="0"/>
                          <a:cs typeface="Calibri"/>
                        </a:rPr>
                        <a:t>Data is consistently formatted for all features, such as for dates and coded values.</a:t>
                      </a:r>
                    </a:p>
                    <a:p>
                      <a:pPr marL="285750" lvl="0" indent="-285750">
                        <a:buFont typeface="Arial"/>
                        <a:buChar char="•"/>
                      </a:pPr>
                      <a:endParaRPr lang="en-US" sz="1800" dirty="0">
                        <a:solidFill>
                          <a:schemeClr val="tx1"/>
                        </a:solidFill>
                        <a:latin typeface="Calibri"/>
                        <a:ea typeface="Calibri" panose="020F0502020204030204" pitchFamily="34" charset="0"/>
                        <a:cs typeface="Calibri"/>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280696414"/>
                  </a:ext>
                </a:extLst>
              </a:tr>
            </a:tbl>
          </a:graphicData>
        </a:graphic>
      </p:graphicFrame>
      <p:sp>
        <p:nvSpPr>
          <p:cNvPr id="3" name="Slide Number Placeholder 2">
            <a:extLst>
              <a:ext uri="{FF2B5EF4-FFF2-40B4-BE49-F238E27FC236}">
                <a16:creationId xmlns:a16="http://schemas.microsoft.com/office/drawing/2014/main" id="{C44C54F6-91B3-E117-0031-654D72503C2A}"/>
              </a:ext>
            </a:extLst>
          </p:cNvPr>
          <p:cNvSpPr>
            <a:spLocks noGrp="1"/>
          </p:cNvSpPr>
          <p:nvPr>
            <p:ph type="sldNum" sz="quarter" idx="12"/>
          </p:nvPr>
        </p:nvSpPr>
        <p:spPr/>
        <p:txBody>
          <a:bodyPr/>
          <a:lstStyle/>
          <a:p>
            <a:fld id="{5A33CB2A-1702-4C1D-9CC4-8D472D39F19E}" type="slidenum">
              <a:rPr lang="en-US" smtClean="0"/>
              <a:t>8</a:t>
            </a:fld>
            <a:endParaRPr lang="en-US"/>
          </a:p>
        </p:txBody>
      </p:sp>
    </p:spTree>
    <p:extLst>
      <p:ext uri="{BB962C8B-B14F-4D97-AF65-F5344CB8AC3E}">
        <p14:creationId xmlns:p14="http://schemas.microsoft.com/office/powerpoint/2010/main" val="192493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3" name="Freeform: Shape 12">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E7B00B9-B0C8-9C3F-AF90-99D556D71787}"/>
              </a:ext>
            </a:extLst>
          </p:cNvPr>
          <p:cNvSpPr>
            <a:spLocks noGrp="1"/>
          </p:cNvSpPr>
          <p:nvPr>
            <p:ph type="title"/>
          </p:nvPr>
        </p:nvSpPr>
        <p:spPr>
          <a:xfrm>
            <a:off x="181898" y="184737"/>
            <a:ext cx="2669458" cy="572347"/>
          </a:xfrm>
        </p:spPr>
        <p:txBody>
          <a:bodyPr anchor="ct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DATASET CONDITIONING</a:t>
            </a:r>
          </a:p>
        </p:txBody>
      </p:sp>
      <p:sp>
        <p:nvSpPr>
          <p:cNvPr id="4" name="Text Placeholder 2">
            <a:extLst>
              <a:ext uri="{FF2B5EF4-FFF2-40B4-BE49-F238E27FC236}">
                <a16:creationId xmlns:a16="http://schemas.microsoft.com/office/drawing/2014/main" id="{53165D9D-0838-4B71-004B-2508D10EDD3B}"/>
              </a:ext>
            </a:extLst>
          </p:cNvPr>
          <p:cNvSpPr txBox="1">
            <a:spLocks/>
          </p:cNvSpPr>
          <p:nvPr/>
        </p:nvSpPr>
        <p:spPr bwMode="auto">
          <a:xfrm>
            <a:off x="341824" y="847240"/>
            <a:ext cx="8728991" cy="5687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r>
              <a:rPr kumimoji="0" lang="en-US" b="1" i="0" u="none" strike="noStrike" kern="0" cap="none" spc="0" normalizeH="0" baseline="0" noProof="0" dirty="0">
                <a:ln>
                  <a:noFill/>
                </a:ln>
                <a:solidFill>
                  <a:srgbClr val="EE6D17"/>
                </a:solidFill>
                <a:effectLst/>
                <a:uLnTx/>
                <a:uFillTx/>
                <a:latin typeface="Calibri"/>
                <a:ea typeface="Calibri"/>
                <a:cs typeface="Calibri"/>
              </a:rPr>
              <a:t>Imputing missing values </a:t>
            </a:r>
            <a:r>
              <a:rPr kumimoji="0" lang="en-US" b="1"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 The 1,583 NA values for the variables </a:t>
            </a:r>
            <a:r>
              <a:rPr kumimoji="0" lang="en-US" b="0" i="1" u="none" strike="noStrike" kern="0" cap="none" spc="0" normalizeH="0" baseline="0" noProof="0" dirty="0" err="1">
                <a:ln>
                  <a:noFill/>
                </a:ln>
                <a:effectLst/>
                <a:uLnTx/>
                <a:uFillTx/>
                <a:latin typeface="Calibri"/>
                <a:ea typeface="Calibri"/>
                <a:cs typeface="Calibri"/>
              </a:rPr>
              <a:t>species_aou</a:t>
            </a:r>
            <a:r>
              <a:rPr kumimoji="0" lang="en-US" b="1" i="0" u="none" strike="noStrike" kern="0" cap="none" spc="0" normalizeH="0" baseline="0" noProof="0" dirty="0">
                <a:ln>
                  <a:noFill/>
                </a:ln>
                <a:effectLst/>
                <a:uLnTx/>
                <a:uFillTx/>
                <a:latin typeface="Calibri"/>
                <a:ea typeface="Calibri"/>
                <a:cs typeface="Calibri"/>
              </a:rPr>
              <a:t> </a:t>
            </a:r>
            <a:r>
              <a:rPr kumimoji="0" lang="en-US" b="0" i="0" u="none" strike="noStrike" kern="0" cap="none" spc="0" normalizeH="0" baseline="0" noProof="0" dirty="0">
                <a:ln>
                  <a:noFill/>
                </a:ln>
                <a:effectLst/>
                <a:uLnTx/>
                <a:uFillTx/>
                <a:latin typeface="Calibri"/>
                <a:ea typeface="Calibri"/>
                <a:cs typeface="Calibri"/>
              </a:rPr>
              <a:t>and </a:t>
            </a:r>
            <a:r>
              <a:rPr kumimoji="0" lang="en-US" b="0" i="1" u="none" strike="noStrike" kern="0" cap="none" spc="0" normalizeH="0" baseline="0" noProof="0" dirty="0" err="1">
                <a:ln>
                  <a:noFill/>
                </a:ln>
                <a:effectLst/>
                <a:uLnTx/>
                <a:uFillTx/>
                <a:latin typeface="Calibri"/>
                <a:ea typeface="Calibri"/>
                <a:cs typeface="Calibri"/>
              </a:rPr>
              <a:t>species_name</a:t>
            </a:r>
            <a:r>
              <a:rPr kumimoji="0" lang="en-US" b="0" i="1" u="none" strike="noStrike" kern="0" cap="none" spc="0" normalizeH="0" baseline="0" noProof="0" dirty="0">
                <a:ln>
                  <a:noFill/>
                </a:ln>
                <a:effectLst/>
                <a:uLnTx/>
                <a:uFillTx/>
                <a:latin typeface="Calibri"/>
                <a:ea typeface="Calibri"/>
                <a:cs typeface="Calibri"/>
              </a:rPr>
              <a:t>  </a:t>
            </a:r>
            <a:r>
              <a:rPr kumimoji="0" lang="en-US" b="0" i="0" u="none" strike="noStrike" kern="0" cap="none" spc="0" normalizeH="0" baseline="0" noProof="0" dirty="0">
                <a:ln>
                  <a:noFill/>
                </a:ln>
                <a:effectLst/>
                <a:uLnTx/>
                <a:uFillTx/>
                <a:latin typeface="Calibri"/>
                <a:ea typeface="Calibri"/>
                <a:cs typeface="Calibri"/>
              </a:rPr>
              <a:t>were able to be imputed using the values from the variable </a:t>
            </a:r>
            <a:r>
              <a:rPr kumimoji="0" lang="en-US" b="0" i="1" u="none" strike="noStrike" kern="0" cap="none" spc="0" normalizeH="0" baseline="0" noProof="0" dirty="0" err="1">
                <a:ln>
                  <a:noFill/>
                </a:ln>
                <a:effectLst/>
                <a:uLnTx/>
                <a:uFillTx/>
                <a:latin typeface="Calibri"/>
                <a:ea typeface="Calibri"/>
                <a:cs typeface="Calibri"/>
              </a:rPr>
              <a:t>aou_number</a:t>
            </a:r>
            <a:r>
              <a:rPr kumimoji="0" lang="en-US" b="0" i="0" u="none" strike="noStrike" kern="0" cap="none" spc="0" normalizeH="0" baseline="0" noProof="0" dirty="0">
                <a:ln>
                  <a:noFill/>
                </a:ln>
                <a:effectLst/>
                <a:uLnTx/>
                <a:uFillTx/>
                <a:latin typeface="Calibri"/>
                <a:ea typeface="Calibri"/>
                <a:cs typeface="Calibri"/>
              </a:rPr>
              <a:t>, using the </a:t>
            </a:r>
            <a:r>
              <a:rPr kumimoji="0" lang="en-US" b="0" i="0" u="none" strike="noStrike" kern="0" cap="none" spc="0" normalizeH="0" baseline="0" noProof="0" dirty="0">
                <a:ln>
                  <a:noFill/>
                </a:ln>
                <a:effectLst/>
                <a:uLnTx/>
                <a:uFillTx/>
                <a:latin typeface="Calibri"/>
                <a:ea typeface="Calibri"/>
                <a:cs typeface="Calibri"/>
                <a:hlinkClick r:id="rId3">
                  <a:extLst>
                    <a:ext uri="{A12FA001-AC4F-418D-AE19-62706E023703}">
                      <ahyp:hlinkClr xmlns:ahyp="http://schemas.microsoft.com/office/drawing/2018/hyperlinkcolor" val="tx"/>
                    </a:ext>
                  </a:extLst>
                </a:hlinkClick>
              </a:rPr>
              <a:t>USGS Species Table and Recommended Band Sizes</a:t>
            </a:r>
            <a:r>
              <a:rPr kumimoji="0" lang="en-US" b="0" i="0" u="none" strike="noStrike" kern="0" cap="none" spc="0" normalizeH="0" baseline="0" noProof="0" dirty="0">
                <a:ln>
                  <a:noFill/>
                </a:ln>
                <a:effectLst/>
                <a:uLnTx/>
                <a:uFillTx/>
                <a:latin typeface="Calibri"/>
                <a:ea typeface="Calibri"/>
                <a:cs typeface="Calibri"/>
              </a:rPr>
              <a:t> as a lookup table. </a:t>
            </a:r>
            <a:endParaRPr kumimoji="0" lang="en-US" b="0" i="0" u="none" strike="noStrike" kern="0" cap="none" spc="0" normalizeH="0" baseline="0" noProof="0" dirty="0">
              <a:ln>
                <a:noFill/>
              </a:ln>
              <a:effectLst/>
              <a:uLnTx/>
              <a:uFillTx/>
              <a:latin typeface="Calibri"/>
              <a:ea typeface="ＭＳ Ｐゴシック" charset="0"/>
            </a:endParaRPr>
          </a:p>
          <a:p>
            <a:pPr marL="628650" marR="0" lvl="0" indent="-285750" algn="l" defTabSz="914400" rtl="0" eaLnBrk="1" fontAlgn="base" latinLnBrk="0" hangingPunct="1">
              <a:lnSpc>
                <a:spcPct val="100000"/>
              </a:lnSpc>
              <a:spcBef>
                <a:spcPct val="20000"/>
              </a:spcBef>
              <a:spcAft>
                <a:spcPct val="0"/>
              </a:spcAft>
              <a:buClrTx/>
              <a:buSzTx/>
              <a:buFont typeface="Wingdings"/>
              <a:buChar char="v"/>
              <a:tabLst/>
              <a:defRPr/>
            </a:pPr>
            <a:endParaRPr kumimoji="0" lang="en-US" b="0" i="0" u="none" strike="noStrike" kern="0" cap="none" spc="0" normalizeH="0" baseline="0" noProof="0" dirty="0">
              <a:ln>
                <a:noFill/>
              </a:ln>
              <a:solidFill>
                <a:srgbClr val="5F5344"/>
              </a:solidFill>
              <a:effectLst/>
              <a:uLnTx/>
              <a:uFillTx/>
              <a:latin typeface="Calibri"/>
              <a:ea typeface="ＭＳ Ｐゴシック" charset="0"/>
            </a:endParaRPr>
          </a:p>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r>
              <a:rPr kumimoji="0" lang="en-US" b="1" i="0" u="none" strike="noStrike" kern="0" cap="none" spc="0" normalizeH="0" baseline="0" noProof="0" dirty="0">
                <a:ln>
                  <a:noFill/>
                </a:ln>
                <a:solidFill>
                  <a:srgbClr val="EE6D17"/>
                </a:solidFill>
                <a:effectLst/>
                <a:uLnTx/>
                <a:uFillTx/>
                <a:latin typeface="Calibri"/>
                <a:ea typeface="Calibri"/>
                <a:cs typeface="Calibri"/>
              </a:rPr>
              <a:t>Recoding variables </a:t>
            </a:r>
            <a:r>
              <a:rPr kumimoji="0" lang="en-US" b="1"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 Several variables should be coded with strings are numerically encoded, e.g., </a:t>
            </a:r>
            <a:r>
              <a:rPr kumimoji="0" lang="en-US" b="0" i="1" u="none" strike="noStrike" kern="0" cap="none" spc="0" normalizeH="0" baseline="0" noProof="0" dirty="0" err="1">
                <a:ln>
                  <a:noFill/>
                </a:ln>
                <a:effectLst/>
                <a:uLnTx/>
                <a:uFillTx/>
                <a:latin typeface="Calibri"/>
                <a:ea typeface="Calibri"/>
                <a:cs typeface="Calibri"/>
              </a:rPr>
              <a:t>harvest_month</a:t>
            </a:r>
            <a:r>
              <a:rPr kumimoji="0" lang="en-US" b="0" i="1" u="none" strike="noStrike" kern="0" cap="none" spc="0" normalizeH="0" baseline="0" noProof="0" dirty="0">
                <a:ln>
                  <a:noFill/>
                </a:ln>
                <a:effectLst/>
                <a:uLnTx/>
                <a:uFillTx/>
                <a:latin typeface="Calibri"/>
                <a:ea typeface="Calibri"/>
                <a:cs typeface="Calibri"/>
              </a:rPr>
              <a:t> </a:t>
            </a:r>
            <a:r>
              <a:rPr kumimoji="0" lang="en-US"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1.0, 2.0, etc. Format, not Jan, Feb, etc.). </a:t>
            </a:r>
            <a:endParaRPr kumimoji="0" lang="en-US" b="0" i="0" u="none" strike="noStrike" kern="0" cap="none" spc="0" normalizeH="0" baseline="0" noProof="0" dirty="0">
              <a:ln>
                <a:noFill/>
              </a:ln>
              <a:effectLst/>
              <a:uLnTx/>
              <a:uFillTx/>
              <a:latin typeface="Calibri"/>
              <a:ea typeface="ＭＳ Ｐゴシック" charset="0"/>
            </a:endParaRPr>
          </a:p>
          <a:p>
            <a:pPr marL="628650" marR="0" lvl="0" indent="-285750" algn="l" defTabSz="914400" rtl="0" eaLnBrk="1" fontAlgn="base" latinLnBrk="0" hangingPunct="1">
              <a:lnSpc>
                <a:spcPct val="100000"/>
              </a:lnSpc>
              <a:spcBef>
                <a:spcPct val="20000"/>
              </a:spcBef>
              <a:spcAft>
                <a:spcPct val="0"/>
              </a:spcAft>
              <a:buClrTx/>
              <a:buSzTx/>
              <a:buFont typeface="Wingdings"/>
              <a:buChar char="v"/>
              <a:tabLst/>
              <a:defRPr/>
            </a:pPr>
            <a:endParaRPr kumimoji="0" lang="en-US" b="0" i="0" u="none" strike="noStrike" kern="0" cap="none" spc="0" normalizeH="0" baseline="0" noProof="0" dirty="0">
              <a:ln>
                <a:noFill/>
              </a:ln>
              <a:solidFill>
                <a:srgbClr val="5F5344"/>
              </a:solidFill>
              <a:effectLst/>
              <a:uLnTx/>
              <a:uFillTx/>
              <a:latin typeface="Calibri"/>
              <a:ea typeface="ＭＳ Ｐゴシック" charset="0"/>
            </a:endParaRPr>
          </a:p>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r>
              <a:rPr kumimoji="0" lang="en-US" b="1" i="0" u="none" strike="noStrike" kern="0" cap="none" spc="0" normalizeH="0" baseline="0" noProof="0" dirty="0">
                <a:ln>
                  <a:noFill/>
                </a:ln>
                <a:solidFill>
                  <a:srgbClr val="EE6D17"/>
                </a:solidFill>
                <a:effectLst/>
                <a:uLnTx/>
                <a:uFillTx/>
                <a:latin typeface="Calibri"/>
                <a:ea typeface="Calibri"/>
                <a:cs typeface="Calibri"/>
              </a:rPr>
              <a:t>Binning variables </a:t>
            </a:r>
            <a:r>
              <a:rPr kumimoji="0" lang="en-US" b="1"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 The cohort variable shows nine categories, many of which are rare and/or unknown, making them candidates to re-bin. E.g., Combine ‘unknown male’ with a larger, meaningful category like ‘immature male’ OR combining male/female ‘unknowns’ into new unknown categories.</a:t>
            </a:r>
            <a:endParaRPr kumimoji="0" lang="en-US" b="0" i="0" u="none" strike="noStrike" kern="0" cap="none" spc="0" normalizeH="0" baseline="0" noProof="0" dirty="0">
              <a:ln>
                <a:noFill/>
              </a:ln>
              <a:effectLst/>
              <a:uLnTx/>
              <a:uFillTx/>
              <a:latin typeface="Calibri"/>
              <a:ea typeface="ＭＳ Ｐゴシック" charset="0"/>
            </a:endParaRPr>
          </a:p>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endParaRPr kumimoji="0" lang="en-US" b="0" i="0" u="none" strike="noStrike" kern="0" cap="none" spc="0" normalizeH="0" baseline="0" noProof="0" dirty="0">
              <a:ln>
                <a:noFill/>
              </a:ln>
              <a:solidFill>
                <a:srgbClr val="5F5344"/>
              </a:solidFill>
              <a:effectLst/>
              <a:uLnTx/>
              <a:uFillTx/>
              <a:latin typeface="Calibri"/>
              <a:ea typeface="Calibri"/>
              <a:cs typeface="Calibri"/>
            </a:endParaRPr>
          </a:p>
          <a:p>
            <a:pPr marL="342900" marR="0" lvl="0" indent="-342900" algn="l" defTabSz="914400" rtl="0" eaLnBrk="1" fontAlgn="base" latinLnBrk="0" hangingPunct="1">
              <a:lnSpc>
                <a:spcPct val="100000"/>
              </a:lnSpc>
              <a:spcBef>
                <a:spcPct val="20000"/>
              </a:spcBef>
              <a:spcAft>
                <a:spcPct val="0"/>
              </a:spcAft>
              <a:buClrTx/>
              <a:buSzTx/>
              <a:buFont typeface="Wingdings"/>
              <a:buChar char="v"/>
              <a:tabLst/>
              <a:defRPr/>
            </a:pPr>
            <a:r>
              <a:rPr kumimoji="0" lang="en-US" b="1" i="0" u="none" strike="noStrike" kern="0" cap="none" spc="0" normalizeH="0" baseline="0" noProof="0" dirty="0">
                <a:ln>
                  <a:noFill/>
                </a:ln>
                <a:solidFill>
                  <a:srgbClr val="EE6D17"/>
                </a:solidFill>
                <a:effectLst/>
                <a:uLnTx/>
                <a:uFillTx/>
                <a:latin typeface="Calibri"/>
                <a:ea typeface="Calibri"/>
                <a:cs typeface="Calibri"/>
              </a:rPr>
              <a:t>Other missing or NA values</a:t>
            </a:r>
            <a:r>
              <a:rPr kumimoji="0" lang="en-US" b="1" i="0" u="none" strike="noStrike" kern="0" cap="none" spc="0" normalizeH="0" baseline="0" noProof="0" dirty="0">
                <a:ln>
                  <a:noFill/>
                </a:ln>
                <a:solidFill>
                  <a:srgbClr val="5F5344"/>
                </a:solidFill>
                <a:effectLst/>
                <a:uLnTx/>
                <a:uFillTx/>
                <a:latin typeface="Calibri"/>
                <a:ea typeface="Calibri"/>
                <a:cs typeface="Calibri"/>
              </a:rPr>
              <a:t> </a:t>
            </a:r>
            <a:r>
              <a:rPr kumimoji="0" lang="en-US" b="1"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 Since the data will be primarily aggregated on the year, state, species, and flyway variables, missing values for month and day will be ignored.</a:t>
            </a:r>
            <a:endParaRPr kumimoji="0" lang="en-US" b="0" i="0" u="none" strike="noStrike" kern="0" cap="none" spc="0" normalizeH="0" baseline="0" noProof="0" dirty="0">
              <a:ln>
                <a:noFill/>
              </a:ln>
              <a:effectLst/>
              <a:uLnTx/>
              <a:uFillTx/>
              <a:latin typeface="Calibri"/>
              <a:ea typeface="ＭＳ Ｐゴシック" charset="0"/>
              <a:cs typeface="Calibri"/>
            </a:endParaRPr>
          </a:p>
          <a:p>
            <a:pPr marL="342900" marR="0" lvl="0" indent="-342900" algn="l" defTabSz="914400" rtl="0" eaLnBrk="1" fontAlgn="base" latinLnBrk="0" hangingPunct="1">
              <a:lnSpc>
                <a:spcPct val="100000"/>
              </a:lnSpc>
              <a:spcBef>
                <a:spcPct val="20000"/>
              </a:spcBef>
              <a:spcAft>
                <a:spcPct val="0"/>
              </a:spcAft>
              <a:buClrTx/>
              <a:buSzTx/>
              <a:buFont typeface="Wingdings"/>
              <a:buChar char="v"/>
              <a:tabLst/>
              <a:defRPr/>
            </a:pPr>
            <a:endParaRPr kumimoji="0" lang="en-US" b="0" i="0" u="none" strike="noStrike" kern="0" cap="none" spc="0" normalizeH="0" baseline="0" noProof="0" dirty="0">
              <a:ln>
                <a:noFill/>
              </a:ln>
              <a:effectLst/>
              <a:uLnTx/>
              <a:uFillTx/>
              <a:latin typeface="Calibri"/>
              <a:ea typeface="Calibri"/>
              <a:cs typeface="Calibri"/>
            </a:endParaRPr>
          </a:p>
          <a:p>
            <a:pPr marL="342900" marR="0" lvl="0" indent="-342900" algn="l" defTabSz="914400" rtl="0" eaLnBrk="1" fontAlgn="base" latinLnBrk="0" hangingPunct="1">
              <a:lnSpc>
                <a:spcPct val="100000"/>
              </a:lnSpc>
              <a:spcBef>
                <a:spcPct val="20000"/>
              </a:spcBef>
              <a:spcAft>
                <a:spcPct val="0"/>
              </a:spcAft>
              <a:buClrTx/>
              <a:buSzTx/>
              <a:buFont typeface="Wingdings"/>
              <a:buChar char="v"/>
              <a:tabLst/>
              <a:defRPr/>
            </a:pPr>
            <a:r>
              <a:rPr kumimoji="0" lang="en-US" b="1" i="0" u="none" strike="noStrike" kern="0" cap="none" spc="0" normalizeH="0" baseline="0" noProof="0" dirty="0">
                <a:ln>
                  <a:noFill/>
                </a:ln>
                <a:solidFill>
                  <a:srgbClr val="EE6D17"/>
                </a:solidFill>
                <a:effectLst/>
                <a:uLnTx/>
                <a:uFillTx/>
                <a:latin typeface="Calibri"/>
                <a:ea typeface="Calibri"/>
                <a:cs typeface="Calibri"/>
              </a:rPr>
              <a:t>Create new variables</a:t>
            </a:r>
            <a:r>
              <a:rPr kumimoji="0" lang="en-US" b="0" i="0" u="none" strike="noStrike" kern="0" cap="none" spc="0" normalizeH="0" baseline="0" noProof="0" dirty="0">
                <a:ln>
                  <a:noFill/>
                </a:ln>
                <a:solidFill>
                  <a:srgbClr val="5F5344"/>
                </a:solidFill>
                <a:effectLst/>
                <a:uLnTx/>
                <a:uFillTx/>
                <a:latin typeface="Calibri"/>
                <a:ea typeface="Calibri"/>
                <a:cs typeface="Calibri"/>
              </a:rPr>
              <a:t>. </a:t>
            </a:r>
            <a:r>
              <a:rPr kumimoji="0" lang="en-US" b="0" i="0" u="none" strike="noStrike" kern="0" cap="none" spc="0" normalizeH="0" baseline="0" noProof="0" dirty="0">
                <a:ln>
                  <a:noFill/>
                </a:ln>
                <a:effectLst/>
                <a:uLnTx/>
                <a:uFillTx/>
                <a:latin typeface="Calibri"/>
                <a:ea typeface="Calibri"/>
                <a:cs typeface="Calibri"/>
              </a:rPr>
              <a:t>A variable, </a:t>
            </a:r>
            <a:r>
              <a:rPr kumimoji="0" lang="en-US" b="1" i="0" u="none" strike="noStrike" kern="0" cap="none" spc="0" normalizeH="0" baseline="0" noProof="0" dirty="0">
                <a:ln>
                  <a:noFill/>
                </a:ln>
                <a:effectLst/>
                <a:uLnTx/>
                <a:uFillTx/>
                <a:latin typeface="Calibri"/>
                <a:ea typeface="Calibri"/>
                <a:cs typeface="Calibri"/>
              </a:rPr>
              <a:t>‘</a:t>
            </a:r>
            <a:r>
              <a:rPr kumimoji="0" lang="en-US" b="1" i="1" u="none" strike="noStrike" kern="0" cap="none" spc="0" normalizeH="0" baseline="0" noProof="0" dirty="0" err="1">
                <a:ln>
                  <a:noFill/>
                </a:ln>
                <a:effectLst/>
                <a:uLnTx/>
                <a:uFillTx/>
                <a:latin typeface="Calibri"/>
                <a:ea typeface="Calibri"/>
                <a:cs typeface="Calibri"/>
              </a:rPr>
              <a:t>is_duck</a:t>
            </a:r>
            <a:r>
              <a:rPr kumimoji="0" lang="en-US" b="1" i="0" u="none" strike="noStrike" kern="0" cap="none" spc="0" normalizeH="0" baseline="0" noProof="0" dirty="0">
                <a:ln>
                  <a:noFill/>
                </a:ln>
                <a:effectLst/>
                <a:uLnTx/>
                <a:uFillTx/>
                <a:latin typeface="Calibri"/>
                <a:ea typeface="Calibri"/>
                <a:cs typeface="Calibri"/>
              </a:rPr>
              <a:t>’</a:t>
            </a:r>
            <a:r>
              <a:rPr kumimoji="0" lang="en-US" b="0" i="0" u="none" strike="noStrike" kern="0" cap="none" spc="0" normalizeH="0" baseline="0" noProof="0" dirty="0">
                <a:ln>
                  <a:noFill/>
                </a:ln>
                <a:effectLst/>
                <a:uLnTx/>
                <a:uFillTx/>
                <a:latin typeface="Calibri"/>
                <a:ea typeface="Calibri"/>
                <a:cs typeface="Calibri"/>
              </a:rPr>
              <a:t>, was created to facilitate the aggregation of data from several species that belong to the duck category, specified by the client. All other aggregations could be done at the level of individual species.</a:t>
            </a:r>
            <a:endParaRPr kumimoji="0" lang="en-US" b="0" i="0" u="none" strike="noStrike" kern="0" cap="none" spc="0" normalizeH="0" baseline="0" noProof="0" dirty="0">
              <a:ln>
                <a:noFill/>
              </a:ln>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 typeface="Wingdings"/>
              <a:buChar char="v"/>
              <a:tabLst/>
              <a:defRPr/>
            </a:pPr>
            <a:endParaRPr kumimoji="0" lang="en-US" sz="1800" b="0" i="0" u="none" strike="noStrike" kern="0" cap="none" spc="0" normalizeH="0" baseline="0" noProof="0" dirty="0">
              <a:ln>
                <a:noFill/>
              </a:ln>
              <a:effectLst/>
              <a:uLnTx/>
              <a:uFillTx/>
              <a:latin typeface="Calibri"/>
              <a:ea typeface="ＭＳ Ｐゴシック" charset="0"/>
            </a:endParaRPr>
          </a:p>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endParaRPr kumimoji="0" lang="en-US" sz="1800" b="0" i="0" u="none" strike="noStrike" kern="0" cap="none" spc="0" normalizeH="0" baseline="0" noProof="0" dirty="0">
              <a:ln>
                <a:noFill/>
              </a:ln>
              <a:solidFill>
                <a:srgbClr val="5F5344"/>
              </a:solidFill>
              <a:effectLst/>
              <a:uLnTx/>
              <a:uFillTx/>
              <a:latin typeface="Calibri"/>
              <a:ea typeface="ＭＳ Ｐゴシック" charset="0"/>
              <a:cs typeface="Calibri"/>
            </a:endParaRPr>
          </a:p>
          <a:p>
            <a:pPr marL="285750" marR="0" lvl="0" indent="-285750" algn="l" defTabSz="914400" rtl="0" eaLnBrk="1" fontAlgn="base" latinLnBrk="0" hangingPunct="1">
              <a:lnSpc>
                <a:spcPct val="100000"/>
              </a:lnSpc>
              <a:spcBef>
                <a:spcPct val="20000"/>
              </a:spcBef>
              <a:spcAft>
                <a:spcPct val="0"/>
              </a:spcAft>
              <a:buClrTx/>
              <a:buSzTx/>
              <a:buFont typeface="Wingdings"/>
              <a:buChar char="v"/>
              <a:tabLst/>
              <a:defRPr/>
            </a:pPr>
            <a:endParaRPr kumimoji="0" lang="en-US" sz="1800" b="0" i="0" u="none" strike="noStrike" kern="0" cap="none" spc="0" normalizeH="0" baseline="0" noProof="0" dirty="0">
              <a:ln>
                <a:noFill/>
              </a:ln>
              <a:solidFill>
                <a:srgbClr val="5F5344"/>
              </a:solidFill>
              <a:effectLst/>
              <a:uLnTx/>
              <a:uFillTx/>
              <a:latin typeface="Calibri"/>
              <a:ea typeface="ＭＳ Ｐゴシック" charset="0"/>
              <a:cs typeface="Calibri"/>
            </a:endParaRPr>
          </a:p>
          <a:p>
            <a:pPr marL="342900" marR="0" lvl="0" indent="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5F5344"/>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5F5344"/>
              </a:solidFill>
              <a:effectLst/>
              <a:uLnTx/>
              <a:uFillTx/>
              <a:latin typeface="Calibri"/>
              <a:ea typeface="ＭＳ Ｐゴシック" charset="0"/>
            </a:endParaRPr>
          </a:p>
        </p:txBody>
      </p:sp>
      <p:sp>
        <p:nvSpPr>
          <p:cNvPr id="5" name="TextBox 4">
            <a:extLst>
              <a:ext uri="{FF2B5EF4-FFF2-40B4-BE49-F238E27FC236}">
                <a16:creationId xmlns:a16="http://schemas.microsoft.com/office/drawing/2014/main" id="{4F2EDB5C-EF04-2B95-E9AA-0EE73FD6D157}"/>
              </a:ext>
            </a:extLst>
          </p:cNvPr>
          <p:cNvSpPr txBox="1"/>
          <p:nvPr/>
        </p:nvSpPr>
        <p:spPr>
          <a:xfrm>
            <a:off x="9070815" y="715627"/>
            <a:ext cx="33822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57A6F"/>
                </a:solidFill>
                <a:effectLst/>
                <a:uLnTx/>
                <a:uFillTx/>
                <a:latin typeface="Neue Haas Grotesk Text Pro"/>
                <a:ea typeface="+mn-ea"/>
                <a:cs typeface="+mn-cs"/>
              </a:rPr>
              <a:t>% missing values by feature</a:t>
            </a:r>
          </a:p>
        </p:txBody>
      </p:sp>
      <p:pic>
        <p:nvPicPr>
          <p:cNvPr id="6" name="Picture 5" descr="A screenshot of a computer code&#10;&#10;Description automatically generated">
            <a:extLst>
              <a:ext uri="{FF2B5EF4-FFF2-40B4-BE49-F238E27FC236}">
                <a16:creationId xmlns:a16="http://schemas.microsoft.com/office/drawing/2014/main" id="{723A110E-EA3B-C940-763D-5DCD31A6A37F}"/>
              </a:ext>
            </a:extLst>
          </p:cNvPr>
          <p:cNvPicPr>
            <a:picLocks noChangeAspect="1"/>
          </p:cNvPicPr>
          <p:nvPr/>
        </p:nvPicPr>
        <p:blipFill>
          <a:blip r:embed="rId4"/>
          <a:stretch>
            <a:fillRect/>
          </a:stretch>
        </p:blipFill>
        <p:spPr>
          <a:xfrm>
            <a:off x="9202226" y="1210596"/>
            <a:ext cx="2647950" cy="4762500"/>
          </a:xfrm>
          <a:prstGeom prst="rect">
            <a:avLst/>
          </a:prstGeom>
        </p:spPr>
      </p:pic>
      <p:sp>
        <p:nvSpPr>
          <p:cNvPr id="3" name="Slide Number Placeholder 2">
            <a:extLst>
              <a:ext uri="{FF2B5EF4-FFF2-40B4-BE49-F238E27FC236}">
                <a16:creationId xmlns:a16="http://schemas.microsoft.com/office/drawing/2014/main" id="{DEC5CF4A-1A50-3CFF-199C-C67E2EF7792B}"/>
              </a:ext>
            </a:extLst>
          </p:cNvPr>
          <p:cNvSpPr>
            <a:spLocks noGrp="1"/>
          </p:cNvSpPr>
          <p:nvPr>
            <p:ph type="sldNum" sz="quarter" idx="12"/>
          </p:nvPr>
        </p:nvSpPr>
        <p:spPr/>
        <p:txBody>
          <a:bodyPr/>
          <a:lstStyle/>
          <a:p>
            <a:fld id="{5A33CB2A-1702-4C1D-9CC4-8D472D39F19E}" type="slidenum">
              <a:rPr lang="en-US" smtClean="0"/>
              <a:t>9</a:t>
            </a:fld>
            <a:endParaRPr lang="en-US"/>
          </a:p>
        </p:txBody>
      </p:sp>
    </p:spTree>
    <p:extLst>
      <p:ext uri="{BB962C8B-B14F-4D97-AF65-F5344CB8AC3E}">
        <p14:creationId xmlns:p14="http://schemas.microsoft.com/office/powerpoint/2010/main" val="1864590324"/>
      </p:ext>
    </p:extLst>
  </p:cSld>
  <p:clrMapOvr>
    <a:masterClrMapping/>
  </p:clrMapOvr>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6235AA83D1664DBBC7602342C46A76" ma:contentTypeVersion="9" ma:contentTypeDescription="Create a new document." ma:contentTypeScope="" ma:versionID="6829ba1ef70cc370d27801b0b3b7c5b8">
  <xsd:schema xmlns:xsd="http://www.w3.org/2001/XMLSchema" xmlns:xs="http://www.w3.org/2001/XMLSchema" xmlns:p="http://schemas.microsoft.com/office/2006/metadata/properties" xmlns:ns2="d6a87eb6-6d4f-4ff6-b727-9de484f2cee0" targetNamespace="http://schemas.microsoft.com/office/2006/metadata/properties" ma:root="true" ma:fieldsID="5c67a20418d1f4f1424b99ff5d917f97" ns2:_="">
    <xsd:import namespace="d6a87eb6-6d4f-4ff6-b727-9de484f2cee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a87eb6-6d4f-4ff6-b727-9de484f2c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6a87eb6-6d4f-4ff6-b727-9de484f2cee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DE4966-5DBB-4E5D-AA7D-326C22A60E9B}">
  <ds:schemaRefs>
    <ds:schemaRef ds:uri="http://schemas.microsoft.com/office/2006/metadata/contentType"/>
    <ds:schemaRef ds:uri="http://schemas.microsoft.com/office/2006/metadata/properties/metaAttributes"/>
    <ds:schemaRef ds:uri="http://www.w3.org/2000/xmlns/"/>
    <ds:schemaRef ds:uri="http://www.w3.org/2001/XMLSchema"/>
    <ds:schemaRef ds:uri="d6a87eb6-6d4f-4ff6-b727-9de484f2cee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A218B2-567F-4C63-AB96-DCAA55012774}">
  <ds:schemaRefs>
    <ds:schemaRef ds:uri="http://purl.org/dc/term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d6a87eb6-6d4f-4ff6-b727-9de484f2cee0"/>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89B1B8F2-49E1-4E07-A9A6-CD41B94AE9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2633</Words>
  <Application>Microsoft Macintosh PowerPoint</Application>
  <PresentationFormat>Widescreen</PresentationFormat>
  <Paragraphs>296</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ＭＳ Ｐゴシック</vt:lpstr>
      <vt:lpstr>Aptos</vt:lpstr>
      <vt:lpstr>Arial</vt:lpstr>
      <vt:lpstr>Bahnschrift</vt:lpstr>
      <vt:lpstr>Calibri</vt:lpstr>
      <vt:lpstr>Neue Haas Grotesk Text Pro</vt:lpstr>
      <vt:lpstr>Times New Roman</vt:lpstr>
      <vt:lpstr>Wingdings</vt:lpstr>
      <vt:lpstr>SwellVTI</vt:lpstr>
      <vt:lpstr>Wing Beats to Data Feats: Analyzing &amp; Visualizing Migratory Bird Trends</vt:lpstr>
      <vt:lpstr>PowerPoint Presentation</vt:lpstr>
      <vt:lpstr>The U.S. Fish &amp; Wildlife Service is the federal agency responsible for the conservation and management of fish, wildlife, plants, and their habitats for the United States.   Starting in the 1952-53 season, the U.S. Fish and Wildlife Service (FWS) has conducted a survey among Federal Duck Stamp purchasers to assess waterfowl hunting activities and harvest across the United States  To effectively manage and protect migratory game birds, the DMBM operates within a structured framework known as Flyways – major geographical corridors that birds follow during migration</vt:lpstr>
      <vt:lpstr>PowerPoint Presentation</vt:lpstr>
      <vt:lpstr>DATASETS</vt:lpstr>
      <vt:lpstr>HARVEST DATASET</vt:lpstr>
      <vt:lpstr>HUNTER DATASET</vt:lpstr>
      <vt:lpstr>OVERALL DATA QUALITY ASSESSMENT</vt:lpstr>
      <vt:lpstr>DATASET CONDITIONING</vt:lpstr>
      <vt:lpstr>POTENTIAL ANALYTICS/ALGORITHMS</vt:lpstr>
      <vt:lpstr>SOLUTION DIAGRAM</vt:lpstr>
      <vt:lpstr>HARVEST &amp; HUNTER TABLE GENERATION SCRIPT</vt:lpstr>
      <vt:lpstr>HarvestTableGen.exe Command-line Interface (CLI) usage example</vt:lpstr>
      <vt:lpstr>SAMPLE AUTO-GENERATED TABLE OUTPUT</vt:lpstr>
      <vt:lpstr>HARVEST DASHBOARD #1</vt:lpstr>
      <vt:lpstr>HARVEST DASHBOARD #2</vt:lpstr>
      <vt:lpstr>HUNTER DASHBOARD</vt:lpstr>
      <vt:lpstr>Forecasted Active Hunters by Species: ARIMA Model</vt:lpstr>
      <vt:lpstr>PROJECT SUMMARY AND ACCOMPLISHMENTS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(Interim #1) Status Update</dc:title>
  <dc:creator/>
  <cp:lastModifiedBy/>
  <cp:revision>3127</cp:revision>
  <dcterms:created xsi:type="dcterms:W3CDTF">2010-04-19T20:44:32Z</dcterms:created>
  <dcterms:modified xsi:type="dcterms:W3CDTF">2024-04-30T13:12:55Z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0x010100656235AA83D1664DBBC7602342C46A76</vt:lpwstr>
  </property>
  <property fmtid="{D5CDD505-2E9C-101B-9397-08002B2CF9AE}" pid="3" name="MediaServiceImageTags">
    <vt:lpwstr/>
  </property>
</Properties>
</file>